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2"/>
  </p:notesMasterIdLst>
  <p:sldIdLst>
    <p:sldId id="257" r:id="rId3"/>
    <p:sldId id="1814" r:id="rId4"/>
    <p:sldId id="1950" r:id="rId5"/>
    <p:sldId id="1951" r:id="rId6"/>
    <p:sldId id="1809" r:id="rId7"/>
    <p:sldId id="1935" r:id="rId8"/>
    <p:sldId id="1936" r:id="rId9"/>
    <p:sldId id="1879" r:id="rId10"/>
    <p:sldId id="1939" r:id="rId11"/>
    <p:sldId id="1940" r:id="rId12"/>
    <p:sldId id="1926" r:id="rId13"/>
    <p:sldId id="1915" r:id="rId14"/>
    <p:sldId id="1918" r:id="rId15"/>
    <p:sldId id="1942" r:id="rId16"/>
    <p:sldId id="1944" r:id="rId17"/>
    <p:sldId id="1945" r:id="rId18"/>
    <p:sldId id="1946" r:id="rId19"/>
    <p:sldId id="1948" r:id="rId20"/>
    <p:sldId id="1949" r:id="rId21"/>
    <p:sldId id="1862" r:id="rId22"/>
    <p:sldId id="1892" r:id="rId23"/>
    <p:sldId id="1882" r:id="rId24"/>
    <p:sldId id="1932" r:id="rId25"/>
    <p:sldId id="1883" r:id="rId26"/>
    <p:sldId id="1896" r:id="rId27"/>
    <p:sldId id="1906" r:id="rId28"/>
    <p:sldId id="1934" r:id="rId29"/>
    <p:sldId id="1826" r:id="rId30"/>
    <p:sldId id="323"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CDFA"/>
    <a:srgbClr val="ED7D31"/>
    <a:srgbClr val="F8E57F"/>
    <a:srgbClr val="F4D6A3"/>
    <a:srgbClr val="08204D"/>
    <a:srgbClr val="091E4C"/>
    <a:srgbClr val="08224E"/>
    <a:srgbClr val="0921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26" autoAdjust="0"/>
  </p:normalViewPr>
  <p:slideViewPr>
    <p:cSldViewPr snapToGrid="0">
      <p:cViewPr varScale="1">
        <p:scale>
          <a:sx n="79" d="100"/>
          <a:sy n="79" d="100"/>
        </p:scale>
        <p:origin x="746"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C2AB3-722E-4F2B-BF10-FE19F33625F8}" type="datetimeFigureOut">
              <a:rPr lang="zh-CN" altLang="en-US" smtClean="0"/>
              <a:t>2022/9/30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9DD72-6023-452E-B1D4-B22E3C45C99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1F1ACF-8A47-054F-AF08-81A8D40AC61B}"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63204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1976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假设一旦一个分支得到了加强，它的度量数据就得到了充分的保护，攻击者不再能够访问</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操纵它。</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进一步假设，系统运营商的防御资源有限，因此只能加强组成防御链的选择数量的分支</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以保护网络免受</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LRA</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的攻击。</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974085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666666"/>
                </a:solidFill>
                <a:effectLst/>
                <a:latin typeface="Arial" panose="020B0604020202020204" pitchFamily="34" charset="0"/>
              </a:rPr>
              <a:t>甩负荷（负荷削减）是一种在多个电源之间分配电力需求的方法。当电力需求大于主电源的供应能力时，负荷脱落用于减轻一次能源的压力。</a:t>
            </a:r>
            <a:endParaRPr lang="en-US" altLang="zh-CN" b="0" i="0" dirty="0">
              <a:solidFill>
                <a:srgbClr val="66666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err="1">
                <a:solidFill>
                  <a:srgbClr val="F73131"/>
                </a:solidFill>
                <a:effectLst/>
                <a:latin typeface="Arial" panose="020B0604020202020204" pitchFamily="34" charset="0"/>
              </a:rPr>
              <a:t>arg</a:t>
            </a:r>
            <a:r>
              <a:rPr lang="zh-CN" altLang="en-US" b="0" i="0" dirty="0">
                <a:solidFill>
                  <a:srgbClr val="333333"/>
                </a:solidFill>
                <a:effectLst/>
                <a:latin typeface="Arial" panose="020B0604020202020204" pitchFamily="34" charset="0"/>
              </a:rPr>
              <a:t> </a:t>
            </a:r>
            <a:r>
              <a:rPr lang="en-US" altLang="zh-CN" b="0" i="0" dirty="0">
                <a:solidFill>
                  <a:srgbClr val="F73131"/>
                </a:solidFill>
                <a:effectLst/>
                <a:latin typeface="Arial" panose="020B0604020202020204" pitchFamily="34" charset="0"/>
              </a:rPr>
              <a:t>min</a:t>
            </a:r>
            <a:r>
              <a:rPr lang="zh-CN" altLang="en-US" b="0" i="0" dirty="0">
                <a:solidFill>
                  <a:srgbClr val="333333"/>
                </a:solidFill>
                <a:effectLst/>
                <a:latin typeface="Arial" panose="020B0604020202020204" pitchFamily="34" charset="0"/>
              </a:rPr>
              <a:t> 就是使后面这个式子达到最小值时的变量的取值</a:t>
            </a:r>
            <a:endParaRPr lang="zh-CN" altLang="en-US" dirty="0"/>
          </a:p>
        </p:txBody>
      </p:sp>
    </p:spTree>
    <p:extLst>
      <p:ext uri="{BB962C8B-B14F-4D97-AF65-F5344CB8AC3E}">
        <p14:creationId xmlns:p14="http://schemas.microsoft.com/office/powerpoint/2010/main" val="1495608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6535B"/>
                </a:solidFill>
                <a:effectLst/>
                <a:latin typeface="SkolarSansLatnWeb"/>
              </a:rPr>
              <a:t>redispatch</a:t>
            </a:r>
            <a:r>
              <a:rPr lang="zh-CN" altLang="en-US" b="0" i="0" dirty="0">
                <a:solidFill>
                  <a:srgbClr val="46535B"/>
                </a:solidFill>
                <a:effectLst/>
                <a:latin typeface="SkolarSansLatnWeb"/>
              </a:rPr>
              <a:t>意味着输电系统操作员（</a:t>
            </a:r>
            <a:r>
              <a:rPr lang="en-US" altLang="zh-CN" b="0" i="0" dirty="0">
                <a:solidFill>
                  <a:srgbClr val="46535B"/>
                </a:solidFill>
                <a:effectLst/>
                <a:latin typeface="SkolarSansLatnWeb"/>
              </a:rPr>
              <a:t>TSO</a:t>
            </a:r>
            <a:r>
              <a:rPr lang="zh-CN" altLang="en-US" b="0" i="0" dirty="0">
                <a:solidFill>
                  <a:srgbClr val="46535B"/>
                </a:solidFill>
                <a:effectLst/>
                <a:latin typeface="SkolarSansLatnWeb"/>
              </a:rPr>
              <a:t>）请求调整来自发电厂的有源电力馈入，以避免或解决发生的拥塞</a:t>
            </a:r>
            <a:endParaRPr lang="zh-CN" altLang="en-US" dirty="0"/>
          </a:p>
        </p:txBody>
      </p:sp>
    </p:spTree>
    <p:extLst>
      <p:ext uri="{BB962C8B-B14F-4D97-AF65-F5344CB8AC3E}">
        <p14:creationId xmlns:p14="http://schemas.microsoft.com/office/powerpoint/2010/main" val="1735426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975404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6298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580561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687021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559783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6056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1121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71177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73518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03009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4422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5946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64885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13628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38433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0498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09233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第一个视角关注于确定一个选定的基本测量集</a:t>
            </a:r>
            <a:r>
              <a:rPr lang="en-US" altLang="zh-CN" sz="1800" dirty="0">
                <a:effectLst/>
              </a:rPr>
              <a:t>(</a:t>
            </a:r>
            <a:r>
              <a:rPr lang="zh-CN" altLang="en-US" sz="1800" dirty="0">
                <a:effectLst/>
              </a:rPr>
              <a:t>即最小集</a:t>
            </a:r>
            <a:r>
              <a:rPr lang="en-US" altLang="zh-CN" sz="1800" dirty="0">
                <a:effectLst/>
              </a:rPr>
              <a:t>)</a:t>
            </a:r>
            <a:r>
              <a:rPr lang="zh-CN" altLang="en-US" sz="1800" dirty="0">
                <a:effectLst/>
              </a:rPr>
              <a:t>，这些测量集产生状态估计中所有状态变量的唯一解，从而使电力系统“可观察”。第二类将</a:t>
            </a:r>
            <a:r>
              <a:rPr lang="en-US" altLang="zh-CN" sz="1800" dirty="0">
                <a:effectLst/>
              </a:rPr>
              <a:t>LRA</a:t>
            </a:r>
            <a:r>
              <a:rPr lang="zh-CN" altLang="en-US" sz="1800" dirty="0">
                <a:effectLst/>
              </a:rPr>
              <a:t>定义为攻防，其中“攻击者”寻求以未满足需求或负载减少的形式最大化破坏惩罚，而防御者试图做出反应，并将攻击的破坏影响最小化</a:t>
            </a:r>
            <a:r>
              <a:rPr lang="zh-CN" altLang="en-US" dirty="0"/>
              <a:t> </a:t>
            </a:r>
          </a:p>
        </p:txBody>
      </p:sp>
    </p:spTree>
    <p:extLst>
      <p:ext uri="{BB962C8B-B14F-4D97-AF65-F5344CB8AC3E}">
        <p14:creationId xmlns:p14="http://schemas.microsoft.com/office/powerpoint/2010/main" val="51269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solidFill>
                  <a:srgbClr val="FF4635"/>
                </a:solidFill>
                <a:effectLst/>
              </a:rPr>
              <a:t>虽然现有的</a:t>
            </a:r>
            <a:r>
              <a:rPr lang="en-US" altLang="zh-CN" sz="1800" dirty="0">
                <a:solidFill>
                  <a:srgbClr val="FF4635"/>
                </a:solidFill>
                <a:effectLst/>
              </a:rPr>
              <a:t>CBI</a:t>
            </a:r>
            <a:r>
              <a:rPr lang="zh-CN" altLang="en-US" sz="1800" dirty="0">
                <a:solidFill>
                  <a:srgbClr val="FF4635"/>
                </a:solidFill>
                <a:effectLst/>
              </a:rPr>
              <a:t>模型和算法为理解</a:t>
            </a:r>
            <a:r>
              <a:rPr lang="en-US" altLang="zh-CN" sz="1800" dirty="0">
                <a:solidFill>
                  <a:srgbClr val="FF4635"/>
                </a:solidFill>
                <a:effectLst/>
              </a:rPr>
              <a:t>LRAs</a:t>
            </a:r>
            <a:r>
              <a:rPr lang="zh-CN" altLang="en-US" sz="1800" dirty="0">
                <a:solidFill>
                  <a:srgbClr val="FF4635"/>
                </a:solidFill>
                <a:effectLst/>
              </a:rPr>
              <a:t>的攻击模式和提供有效的对抗措施提供了有价值的见解，但仍有两个重要的挑战有待解决</a:t>
            </a:r>
            <a:r>
              <a:rPr lang="zh-CN" altLang="en-US" dirty="0"/>
              <a:t> </a:t>
            </a:r>
          </a:p>
        </p:txBody>
      </p:sp>
    </p:spTree>
    <p:extLst>
      <p:ext uri="{BB962C8B-B14F-4D97-AF65-F5344CB8AC3E}">
        <p14:creationId xmlns:p14="http://schemas.microsoft.com/office/powerpoint/2010/main" val="3112717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9682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96285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SCED</a:t>
            </a:r>
            <a:r>
              <a:rPr lang="zh-CN" altLang="en-US" dirty="0"/>
              <a:t>：安全约束经济调度</a:t>
            </a:r>
          </a:p>
        </p:txBody>
      </p:sp>
    </p:spTree>
    <p:extLst>
      <p:ext uri="{BB962C8B-B14F-4D97-AF65-F5344CB8AC3E}">
        <p14:creationId xmlns:p14="http://schemas.microsoft.com/office/powerpoint/2010/main" val="1158789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32A7B-2344-4B80-BE3C-AB50CE4780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E5046-6E26-48A6-B9AF-B8FB4D249FF5}" type="datetimeFigureOut">
              <a:rPr lang="zh-CN" altLang="en-US" smtClean="0"/>
              <a:t>2022/9/30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32A7B-2344-4B80-BE3C-AB50CE4780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p:cNvPicPr>
            <a:picLocks noChangeAspect="1"/>
          </p:cNvPicPr>
          <p:nvPr/>
        </p:nvPicPr>
        <p:blipFill>
          <a:blip r:embed="rId3"/>
          <a:stretch>
            <a:fillRect/>
          </a:stretch>
        </p:blipFill>
        <p:spPr>
          <a:xfrm>
            <a:off x="0" y="-28923"/>
            <a:ext cx="12192000" cy="6858000"/>
          </a:xfrm>
          <a:prstGeom prst="rect">
            <a:avLst/>
          </a:prstGeom>
        </p:spPr>
      </p:pic>
      <p:sp>
        <p:nvSpPr>
          <p:cNvPr id="8" name="矩形 7"/>
          <p:cNvSpPr/>
          <p:nvPr/>
        </p:nvSpPr>
        <p:spPr>
          <a:xfrm>
            <a:off x="-104" y="291"/>
            <a:ext cx="12192000" cy="5013703"/>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Microsoft YaHei Regular"/>
            </a:endParaRPr>
          </a:p>
        </p:txBody>
      </p:sp>
      <p:sp>
        <p:nvSpPr>
          <p:cNvPr id="144" name="文本框 143"/>
          <p:cNvSpPr txBox="1"/>
          <p:nvPr/>
        </p:nvSpPr>
        <p:spPr>
          <a:xfrm>
            <a:off x="134305" y="2278160"/>
            <a:ext cx="12018432" cy="1589666"/>
          </a:xfrm>
          <a:prstGeom prst="rect">
            <a:avLst/>
          </a:prstGeom>
          <a:noFill/>
        </p:spPr>
        <p:txBody>
          <a:bodyPr wrap="square" rtlCol="0">
            <a:spAutoFit/>
          </a:bodyPr>
          <a:lstStyle/>
          <a:p>
            <a:pPr algn="ctr">
              <a:lnSpc>
                <a:spcPct val="120000"/>
              </a:lnSpc>
            </a:pPr>
            <a:r>
              <a:rPr lang="en-US" altLang="zh-CN" sz="4200" dirty="0">
                <a:solidFill>
                  <a:schemeClr val="bg1"/>
                </a:solidFill>
              </a:rPr>
              <a:t>A Reinforcement Learning Approach for Defending</a:t>
            </a:r>
          </a:p>
          <a:p>
            <a:pPr algn="ctr">
              <a:lnSpc>
                <a:spcPct val="120000"/>
              </a:lnSpc>
            </a:pPr>
            <a:r>
              <a:rPr lang="en-US" altLang="zh-CN" sz="4200" dirty="0">
                <a:solidFill>
                  <a:schemeClr val="bg1"/>
                </a:solidFill>
              </a:rPr>
              <a:t>Against </a:t>
            </a:r>
            <a:r>
              <a:rPr lang="en-US" altLang="zh-CN" sz="4200" dirty="0" err="1">
                <a:solidFill>
                  <a:schemeClr val="bg1"/>
                </a:solidFill>
              </a:rPr>
              <a:t>Multiscenario</a:t>
            </a:r>
            <a:r>
              <a:rPr lang="en-US" altLang="zh-CN" sz="4200" dirty="0">
                <a:solidFill>
                  <a:schemeClr val="bg1"/>
                </a:solidFill>
              </a:rPr>
              <a:t> Load Redistribution Attacks</a:t>
            </a:r>
            <a:endParaRPr kumimoji="1" lang="en-US" altLang="zh-CN" sz="4200" b="1" dirty="0">
              <a:solidFill>
                <a:schemeClr val="bg1"/>
              </a:solidFill>
              <a:effectLst/>
              <a:latin typeface="Times New Roman" panose="02020603050405020304" charset="0"/>
              <a:ea typeface="微软雅黑" panose="020B0503020204020204" pitchFamily="34" charset="-122"/>
              <a:cs typeface="Times New Roman" panose="02020603050405020304" charset="0"/>
            </a:endParaRPr>
          </a:p>
        </p:txBody>
      </p:sp>
      <p:cxnSp>
        <p:nvCxnSpPr>
          <p:cNvPr id="78" name="直线连接符 77"/>
          <p:cNvCxnSpPr/>
          <p:nvPr/>
        </p:nvCxnSpPr>
        <p:spPr>
          <a:xfrm flipH="1">
            <a:off x="-1" y="5041255"/>
            <a:ext cx="12192001"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191" name="圆角矩形 190"/>
          <p:cNvSpPr/>
          <p:nvPr/>
        </p:nvSpPr>
        <p:spPr>
          <a:xfrm>
            <a:off x="9319259" y="5672933"/>
            <a:ext cx="2743200" cy="4972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2000" b="1" dirty="0">
                <a:solidFill>
                  <a:schemeClr val="bg1"/>
                </a:solidFill>
                <a:latin typeface="微软雅黑" panose="020B0503020204020204" pitchFamily="34" charset="-122"/>
                <a:ea typeface="微软雅黑" panose="020B0503020204020204" pitchFamily="34" charset="-122"/>
              </a:rPr>
              <a:t>汇报人：王</a:t>
            </a:r>
            <a:r>
              <a:rPr kumimoji="1" lang="en-US" altLang="zh-CN" sz="2000" b="1" dirty="0">
                <a:solidFill>
                  <a:schemeClr val="bg1"/>
                </a:solidFill>
                <a:latin typeface="微软雅黑" panose="020B0503020204020204" pitchFamily="34" charset="-122"/>
                <a:ea typeface="微软雅黑" panose="020B0503020204020204" pitchFamily="34" charset="-122"/>
              </a:rPr>
              <a:t>  </a:t>
            </a:r>
            <a:r>
              <a:rPr kumimoji="1" lang="zh-CN" altLang="en-US" sz="2000" b="1" dirty="0">
                <a:solidFill>
                  <a:schemeClr val="bg1"/>
                </a:solidFill>
                <a:latin typeface="微软雅黑" panose="020B0503020204020204" pitchFamily="34" charset="-122"/>
                <a:ea typeface="微软雅黑" panose="020B0503020204020204" pitchFamily="34" charset="-122"/>
              </a:rPr>
              <a:t>毓</a:t>
            </a:r>
            <a:r>
              <a:rPr kumimoji="1" lang="en-US" altLang="zh-CN" sz="2000" b="1" dirty="0">
                <a:solidFill>
                  <a:schemeClr val="bg1"/>
                </a:solidFill>
                <a:latin typeface="微软雅黑" panose="020B0503020204020204" pitchFamily="34" charset="-122"/>
                <a:ea typeface="微软雅黑" panose="020B0503020204020204" pitchFamily="34" charset="-122"/>
              </a:rPr>
              <a:t>  </a:t>
            </a:r>
            <a:r>
              <a:rPr kumimoji="1" lang="zh-CN" altLang="en-US" sz="2000" b="1" dirty="0">
                <a:solidFill>
                  <a:schemeClr val="bg1"/>
                </a:solidFill>
                <a:latin typeface="微软雅黑" panose="020B0503020204020204" pitchFamily="34" charset="-122"/>
                <a:ea typeface="微软雅黑" panose="020B0503020204020204" pitchFamily="34" charset="-122"/>
              </a:rPr>
              <a:t>贞</a:t>
            </a:r>
            <a:endParaRPr kumimoji="1" lang="en-US" altLang="zh-CN" sz="2000" b="1" dirty="0">
              <a:solidFill>
                <a:schemeClr val="bg1"/>
              </a:solidFill>
              <a:latin typeface="微软雅黑" panose="020B0503020204020204" pitchFamily="34" charset="-122"/>
              <a:ea typeface="微软雅黑" panose="020B0503020204020204" pitchFamily="34" charset="-122"/>
            </a:endParaRPr>
          </a:p>
          <a:p>
            <a:pPr algn="ctr"/>
            <a:endParaRPr kumimoji="1" lang="en-US" altLang="zh-CN" sz="2000" b="1" dirty="0">
              <a:solidFill>
                <a:schemeClr val="bg1"/>
              </a:solidFill>
              <a:latin typeface="微软雅黑" panose="020B0503020204020204" pitchFamily="34" charset="-122"/>
              <a:ea typeface="微软雅黑" panose="020B0503020204020204" pitchFamily="34" charset="-122"/>
            </a:endParaRPr>
          </a:p>
          <a:p>
            <a:pPr algn="ctr"/>
            <a:r>
              <a:rPr kumimoji="1" lang="en-US" altLang="zh-CN" sz="2000" b="1" dirty="0">
                <a:solidFill>
                  <a:schemeClr val="bg1"/>
                </a:solidFill>
                <a:latin typeface="微软雅黑" panose="020B0503020204020204" pitchFamily="34" charset="-122"/>
                <a:ea typeface="微软雅黑" panose="020B0503020204020204" pitchFamily="34" charset="-122"/>
              </a:rPr>
              <a:t>2022</a:t>
            </a:r>
            <a:r>
              <a:rPr kumimoji="1" lang="zh-CN" altLang="en-US" sz="2000" b="1" dirty="0">
                <a:solidFill>
                  <a:schemeClr val="bg1"/>
                </a:solidFill>
                <a:latin typeface="微软雅黑" panose="020B0503020204020204" pitchFamily="34" charset="-122"/>
                <a:ea typeface="微软雅黑" panose="020B0503020204020204" pitchFamily="34" charset="-122"/>
              </a:rPr>
              <a:t>年</a:t>
            </a:r>
            <a:r>
              <a:rPr kumimoji="1" lang="en-US" altLang="zh-CN" sz="2000" b="1" dirty="0">
                <a:solidFill>
                  <a:schemeClr val="bg1"/>
                </a:solidFill>
                <a:latin typeface="微软雅黑" panose="020B0503020204020204" pitchFamily="34" charset="-122"/>
                <a:ea typeface="微软雅黑" panose="020B0503020204020204" pitchFamily="34" charset="-122"/>
              </a:rPr>
              <a:t>10</a:t>
            </a:r>
            <a:r>
              <a:rPr kumimoji="1" lang="zh-CN" altLang="en-US" sz="2000" b="1" dirty="0">
                <a:solidFill>
                  <a:schemeClr val="bg1"/>
                </a:solidFill>
                <a:latin typeface="微软雅黑" panose="020B0503020204020204" pitchFamily="34" charset="-122"/>
                <a:ea typeface="微软雅黑" panose="020B0503020204020204" pitchFamily="34" charset="-122"/>
              </a:rPr>
              <a:t>月</a:t>
            </a:r>
            <a:r>
              <a:rPr kumimoji="1" lang="en-US" altLang="zh-CN" sz="2000" b="1" dirty="0">
                <a:solidFill>
                  <a:schemeClr val="bg1"/>
                </a:solidFill>
                <a:latin typeface="微软雅黑" panose="020B0503020204020204" pitchFamily="34" charset="-122"/>
                <a:ea typeface="微软雅黑" panose="020B0503020204020204" pitchFamily="34" charset="-122"/>
              </a:rPr>
              <a:t>1</a:t>
            </a:r>
            <a:r>
              <a:rPr kumimoji="1" lang="zh-CN" altLang="en-US" sz="2000" b="1" dirty="0">
                <a:solidFill>
                  <a:schemeClr val="bg1"/>
                </a:solidFill>
                <a:latin typeface="微软雅黑" panose="020B0503020204020204" pitchFamily="34" charset="-122"/>
                <a:ea typeface="微软雅黑" panose="020B0503020204020204" pitchFamily="34" charset="-122"/>
              </a:rPr>
              <a:t>日</a:t>
            </a:r>
          </a:p>
          <a:p>
            <a:pPr algn="ct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24000" y="5271139"/>
            <a:ext cx="7348537" cy="1307537"/>
          </a:xfrm>
          <a:prstGeom prst="rect">
            <a:avLst/>
          </a:prstGeom>
          <a:noFill/>
        </p:spPr>
        <p:txBody>
          <a:bodyPr wrap="square" rtlCol="0" anchor="t">
            <a:spAutoFit/>
          </a:bodyPr>
          <a:lstStyle/>
          <a:p>
            <a:pPr algn="ctr" fontAlgn="auto">
              <a:lnSpc>
                <a:spcPct val="150000"/>
              </a:lnSpc>
            </a:pP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Jieyu</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Lei, </a:t>
            </a: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Shibin</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Gao, Jian Shi, Xiaoguang Wei, </a:t>
            </a:r>
          </a:p>
          <a:p>
            <a:pPr algn="ctr" fontAlgn="auto">
              <a:lnSpc>
                <a:spcPct val="150000"/>
              </a:lnSpc>
            </a:pP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Ming Dong , </a:t>
            </a: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Wenshuang</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Wang, Zhu Han</a:t>
            </a:r>
          </a:p>
        </p:txBody>
      </p:sp>
      <p:sp>
        <p:nvSpPr>
          <p:cNvPr id="6" name="文本框 5"/>
          <p:cNvSpPr txBox="1"/>
          <p:nvPr/>
        </p:nvSpPr>
        <p:spPr>
          <a:xfrm>
            <a:off x="1524000" y="887094"/>
            <a:ext cx="9596438" cy="584775"/>
          </a:xfrm>
          <a:prstGeom prst="rect">
            <a:avLst/>
          </a:prstGeom>
          <a:noFill/>
        </p:spPr>
        <p:txBody>
          <a:bodyPr wrap="square" rtlCol="0" anchor="t">
            <a:spAutoFit/>
          </a:bodyPr>
          <a:lstStyle/>
          <a:p>
            <a:r>
              <a:rPr lang="en-US" altLang="zh-CN"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rPr>
              <a:t>IEEE TRANSACTIONS ON SMART GRID</a:t>
            </a:r>
            <a:r>
              <a:rPr lang="zh-CN" altLang="en-US"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rPr>
              <a:t>（</a:t>
            </a:r>
            <a:r>
              <a:rPr lang="en-US" altLang="zh-CN"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rPr>
              <a:t>2022</a:t>
            </a:r>
            <a:r>
              <a:rPr lang="zh-CN" altLang="en-US"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rPr>
              <a:t>）</a:t>
            </a:r>
            <a:endParaRPr lang="en-US" altLang="zh-CN"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7449"/>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50874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Model</a:t>
            </a:r>
          </a:p>
        </p:txBody>
      </p:sp>
      <p:sp>
        <p:nvSpPr>
          <p:cNvPr id="15" name="文本框 14">
            <a:extLst>
              <a:ext uri="{FF2B5EF4-FFF2-40B4-BE49-F238E27FC236}">
                <a16:creationId xmlns:a16="http://schemas.microsoft.com/office/drawing/2014/main" id="{EE2513F2-BFFE-45B6-853E-2D8ACEDCB5C4}"/>
              </a:ext>
            </a:extLst>
          </p:cNvPr>
          <p:cNvSpPr txBox="1"/>
          <p:nvPr/>
        </p:nvSpPr>
        <p:spPr>
          <a:xfrm>
            <a:off x="495300" y="1187043"/>
            <a:ext cx="11049001" cy="46564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dirty="0">
                <a:effectLst/>
              </a:rPr>
              <a:t>与此同时，以</a:t>
            </a:r>
            <a:r>
              <a:rPr lang="en-US" altLang="zh-CN" sz="1800" dirty="0">
                <a:effectLst/>
                <a:latin typeface="Times New Roman" panose="02020603050405020304" pitchFamily="18" charset="0"/>
                <a:cs typeface="Times New Roman" panose="02020603050405020304" pitchFamily="18" charset="0"/>
              </a:rPr>
              <a:t>SCED</a:t>
            </a:r>
            <a:r>
              <a:rPr lang="zh-CN" altLang="en-US" sz="1800" dirty="0">
                <a:effectLst/>
              </a:rPr>
              <a:t>为代表的防御者的目标是将</a:t>
            </a:r>
            <a:r>
              <a:rPr lang="en-US" altLang="zh-CN" sz="1800" dirty="0">
                <a:effectLst/>
              </a:rPr>
              <a:t>LRA</a:t>
            </a:r>
            <a:r>
              <a:rPr lang="zh-CN" altLang="en-US" sz="1800" dirty="0">
                <a:effectLst/>
              </a:rPr>
              <a:t>的破坏性影响降至最低，但受制于以下一系列约束</a:t>
            </a:r>
            <a:r>
              <a:rPr lang="en-US" altLang="zh-CN" sz="1800" dirty="0">
                <a:effectLst/>
              </a:rPr>
              <a:t>:</a:t>
            </a:r>
            <a:r>
              <a:rPr lang="zh-CN" altLang="en-US" dirty="0"/>
              <a:t> </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7F78D550-C987-3547-6815-956762376B7E}"/>
              </a:ext>
            </a:extLst>
          </p:cNvPr>
          <p:cNvSpPr txBox="1"/>
          <p:nvPr/>
        </p:nvSpPr>
        <p:spPr>
          <a:xfrm>
            <a:off x="557212" y="799844"/>
            <a:ext cx="612933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LRA</a:t>
            </a:r>
            <a:r>
              <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Modeling</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37E2481-6C08-DF62-46BC-5ACE953D993F}"/>
                  </a:ext>
                </a:extLst>
              </p:cNvPr>
              <p:cNvSpPr txBox="1"/>
              <p:nvPr/>
            </p:nvSpPr>
            <p:spPr>
              <a:xfrm>
                <a:off x="557212" y="4295298"/>
                <a:ext cx="10806113" cy="1712135"/>
              </a:xfrm>
              <a:prstGeom prst="rect">
                <a:avLst/>
              </a:prstGeom>
              <a:noFill/>
            </p:spPr>
            <p:txBody>
              <a:bodyPr wrap="square">
                <a:spAutoFit/>
              </a:bodyPr>
              <a:lstStyle/>
              <a:p>
                <a:pPr>
                  <a:lnSpc>
                    <a:spcPct val="150000"/>
                  </a:lnSpc>
                </a:pPr>
                <a:r>
                  <a:rPr lang="zh-CN" altLang="en-US" sz="1800" dirty="0">
                    <a:effectLst/>
                    <a:latin typeface="Times New Roman" panose="02020603050405020304" pitchFamily="18" charset="0"/>
                    <a:cs typeface="Times New Roman" panose="02020603050405020304" pitchFamily="18" charset="0"/>
                  </a:rPr>
                  <a:t>在上述的</a:t>
                </a:r>
                <a:r>
                  <a:rPr lang="en-US" altLang="zh-CN" sz="1800" dirty="0">
                    <a:effectLst/>
                    <a:latin typeface="Times New Roman" panose="02020603050405020304" pitchFamily="18" charset="0"/>
                    <a:cs typeface="Times New Roman" panose="02020603050405020304" pitchFamily="18" charset="0"/>
                  </a:rPr>
                  <a:t>SCED</a:t>
                </a:r>
                <a:r>
                  <a:rPr lang="zh-CN" altLang="en-US" sz="1800" dirty="0">
                    <a:effectLst/>
                    <a:latin typeface="Times New Roman" panose="02020603050405020304" pitchFamily="18" charset="0"/>
                    <a:cs typeface="Times New Roman" panose="02020603050405020304" pitchFamily="18" charset="0"/>
                  </a:rPr>
                  <a:t>函数中，目标函数是基于操纵数据</a:t>
                </a:r>
                <a14:m>
                  <m:oMath xmlns:m="http://schemas.openxmlformats.org/officeDocument/2006/math">
                    <m:r>
                      <a:rPr lang="en-US" altLang="zh-CN" i="1">
                        <a:latin typeface="Cambria Math" panose="02040503050406030204" pitchFamily="18" charset="0"/>
                        <a:ea typeface="Cambria Math" panose="02040503050406030204" pitchFamily="18" charset="0"/>
                      </a:rPr>
                      <m:t>𝑆</m:t>
                    </m:r>
                    <m:r>
                      <a:rPr lang="en-US" altLang="zh-CN" i="1">
                        <a:latin typeface="Cambria Math" panose="02040503050406030204" pitchFamily="18" charset="0"/>
                        <a:ea typeface="Cambria Math" panose="02040503050406030204" pitchFamily="18" charset="0"/>
                      </a:rPr>
                      <m:t> </m:t>
                    </m:r>
                  </m:oMath>
                </a14:m>
                <a:r>
                  <a:rPr lang="en-US" altLang="zh-CN" sz="1800" dirty="0">
                    <a:effectLst/>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𝑆</m:t>
                    </m:r>
                    <m:r>
                      <a:rPr lang="en-US" altLang="zh-CN" i="1" smtClean="0">
                        <a:latin typeface="Cambria Math" panose="02040503050406030204" pitchFamily="18" charset="0"/>
                        <a:ea typeface="Cambria Math" panose="02040503050406030204" pitchFamily="18" charset="0"/>
                      </a:rPr>
                      <m:t> </m:t>
                    </m:r>
                  </m:oMath>
                </a14:m>
                <a:r>
                  <a:rPr lang="zh-CN" altLang="en-US" sz="1800" dirty="0">
                    <a:effectLst/>
                    <a:latin typeface="Times New Roman" panose="02020603050405020304" pitchFamily="18" charset="0"/>
                    <a:cs typeface="Times New Roman" panose="02020603050405020304" pitchFamily="18" charset="0"/>
                  </a:rPr>
                  <a:t>，受功率平衡约束</a:t>
                </a:r>
                <a:r>
                  <a:rPr lang="en-US" altLang="zh-CN" sz="1800" dirty="0">
                    <a:effectLst/>
                    <a:latin typeface="Times New Roman" panose="02020603050405020304" pitchFamily="18" charset="0"/>
                    <a:cs typeface="Times New Roman" panose="02020603050405020304" pitchFamily="18" charset="0"/>
                  </a:rPr>
                  <a:t>(2c)</a:t>
                </a:r>
                <a:r>
                  <a:rPr lang="zh-CN" altLang="en-US" sz="1800" dirty="0">
                    <a:effectLst/>
                    <a:latin typeface="Times New Roman" panose="02020603050405020304" pitchFamily="18" charset="0"/>
                    <a:cs typeface="Times New Roman" panose="02020603050405020304" pitchFamily="18" charset="0"/>
                  </a:rPr>
                  <a:t>、支路流量方程</a:t>
                </a:r>
                <a:r>
                  <a:rPr lang="en-US" altLang="zh-CN" sz="1800" dirty="0">
                    <a:effectLst/>
                    <a:latin typeface="Times New Roman" panose="02020603050405020304" pitchFamily="18" charset="0"/>
                    <a:cs typeface="Times New Roman" panose="02020603050405020304" pitchFamily="18" charset="0"/>
                  </a:rPr>
                  <a:t>(2d)</a:t>
                </a:r>
                <a:r>
                  <a:rPr lang="zh-CN" altLang="en-US" sz="1800" dirty="0">
                    <a:effectLst/>
                    <a:latin typeface="Times New Roman" panose="02020603050405020304" pitchFamily="18" charset="0"/>
                    <a:cs typeface="Times New Roman" panose="02020603050405020304" pitchFamily="18" charset="0"/>
                  </a:rPr>
                  <a:t>、发电机输出极限</a:t>
                </a:r>
                <a:r>
                  <a:rPr lang="en-US" altLang="zh-CN" sz="1800" dirty="0">
                    <a:effectLst/>
                    <a:latin typeface="Times New Roman" panose="02020603050405020304" pitchFamily="18" charset="0"/>
                    <a:cs typeface="Times New Roman" panose="02020603050405020304" pitchFamily="18" charset="0"/>
                  </a:rPr>
                  <a:t>(2e)</a:t>
                </a:r>
                <a:r>
                  <a:rPr lang="zh-CN" altLang="en-US" sz="1800" dirty="0">
                    <a:effectLst/>
                    <a:latin typeface="Times New Roman" panose="02020603050405020304" pitchFamily="18" charset="0"/>
                    <a:cs typeface="Times New Roman" panose="02020603050405020304" pitchFamily="18" charset="0"/>
                  </a:rPr>
                  <a:t>、支路流量极限</a:t>
                </a:r>
                <a:r>
                  <a:rPr lang="en-US" altLang="zh-CN" sz="1800" dirty="0">
                    <a:effectLst/>
                    <a:latin typeface="Times New Roman" panose="02020603050405020304" pitchFamily="18" charset="0"/>
                    <a:cs typeface="Times New Roman" panose="02020603050405020304" pitchFamily="18" charset="0"/>
                  </a:rPr>
                  <a:t>(2f)</a:t>
                </a:r>
                <a:r>
                  <a:rPr lang="zh-CN" altLang="en-US" sz="1800" dirty="0">
                    <a:effectLst/>
                    <a:latin typeface="Times New Roman" panose="02020603050405020304" pitchFamily="18" charset="0"/>
                    <a:cs typeface="Times New Roman" panose="02020603050405020304" pitchFamily="18" charset="0"/>
                  </a:rPr>
                  <a:t>、减载极限</a:t>
                </a:r>
                <a:r>
                  <a:rPr lang="en-US" altLang="zh-CN" sz="1800" dirty="0">
                    <a:effectLst/>
                    <a:latin typeface="Times New Roman" panose="02020603050405020304" pitchFamily="18" charset="0"/>
                    <a:cs typeface="Times New Roman" panose="02020603050405020304" pitchFamily="18" charset="0"/>
                  </a:rPr>
                  <a:t>(2g)</a:t>
                </a:r>
                <a:r>
                  <a:rPr lang="zh-CN" altLang="en-US" sz="1800" dirty="0">
                    <a:effectLst/>
                    <a:latin typeface="Times New Roman" panose="02020603050405020304" pitchFamily="18" charset="0"/>
                    <a:cs typeface="Times New Roman" panose="02020603050405020304" pitchFamily="18" charset="0"/>
                  </a:rPr>
                  <a:t>约束降低</a:t>
                </a:r>
                <a:r>
                  <a:rPr lang="en-US" altLang="zh-CN" dirty="0">
                    <a:latin typeface="Times New Roman" panose="02020603050405020304" pitchFamily="18" charset="0"/>
                    <a:cs typeface="Times New Roman" panose="02020603050405020304" pitchFamily="18" charset="0"/>
                  </a:rPr>
                  <a:t>OC(2a)</a:t>
                </a:r>
                <a:r>
                  <a:rPr lang="zh-CN" altLang="en-US" dirty="0">
                    <a:latin typeface="Times New Roman" panose="02020603050405020304" pitchFamily="18" charset="0"/>
                    <a:cs typeface="Times New Roman" panose="02020603050405020304" pitchFamily="18" charset="0"/>
                  </a:rPr>
                  <a:t>或者</a:t>
                </a:r>
                <a:r>
                  <a:rPr lang="en-US" altLang="zh-CN" dirty="0">
                    <a:latin typeface="Times New Roman" panose="02020603050405020304" pitchFamily="18" charset="0"/>
                    <a:cs typeface="Times New Roman" panose="02020603050405020304" pitchFamily="18" charset="0"/>
                  </a:rPr>
                  <a:t>LS(2b)</a:t>
                </a:r>
                <a:r>
                  <a:rPr lang="zh-CN" altLang="en-US" sz="1800" dirty="0">
                    <a:effectLst/>
                    <a:latin typeface="Times New Roman" panose="02020603050405020304" pitchFamily="18" charset="0"/>
                    <a:cs typeface="Times New Roman" panose="02020603050405020304" pitchFamily="18" charset="0"/>
                  </a:rPr>
                  <a:t>。</a:t>
                </a:r>
                <a:endParaRPr lang="zh-CN" altLang="en-US" dirty="0">
                  <a:effectLst/>
                  <a:latin typeface="Times New Roman" panose="02020603050405020304" pitchFamily="18" charset="0"/>
                  <a:cs typeface="Times New Roman" panose="02020603050405020304" pitchFamily="18" charset="0"/>
                </a:endParaRPr>
              </a:p>
              <a:p>
                <a:pPr>
                  <a:lnSpc>
                    <a:spcPct val="150000"/>
                  </a:lnSpc>
                </a:pPr>
                <a:r>
                  <a:rPr lang="zh-CN" altLang="en-US" sz="1800" dirty="0">
                    <a:effectLst/>
                    <a:latin typeface="Times New Roman" panose="02020603050405020304" pitchFamily="18" charset="0"/>
                    <a:cs typeface="Times New Roman" panose="02020603050405020304" pitchFamily="18" charset="0"/>
                  </a:rPr>
                  <a:t>这样，</a:t>
                </a:r>
                <a:r>
                  <a:rPr lang="en-US" altLang="zh-CN" sz="1800" dirty="0">
                    <a:effectLst/>
                    <a:latin typeface="Times New Roman" panose="02020603050405020304" pitchFamily="18" charset="0"/>
                    <a:cs typeface="Times New Roman" panose="02020603050405020304" pitchFamily="18" charset="0"/>
                  </a:rPr>
                  <a:t>LRA</a:t>
                </a:r>
                <a:r>
                  <a:rPr lang="zh-CN" altLang="en-US" sz="1800" dirty="0">
                    <a:effectLst/>
                    <a:latin typeface="Times New Roman" panose="02020603050405020304" pitchFamily="18" charset="0"/>
                    <a:cs typeface="Times New Roman" panose="02020603050405020304" pitchFamily="18" charset="0"/>
                  </a:rPr>
                  <a:t>可以表述为一个双层线性规划模型，其中上层模型</a:t>
                </a:r>
                <a:r>
                  <a:rPr lang="en-US" altLang="zh-CN" sz="1800" dirty="0">
                    <a:effectLst/>
                    <a:latin typeface="Times New Roman" panose="02020603050405020304" pitchFamily="18" charset="0"/>
                    <a:cs typeface="Times New Roman" panose="02020603050405020304" pitchFamily="18" charset="0"/>
                  </a:rPr>
                  <a:t>(1a)-(1d)</a:t>
                </a:r>
                <a:r>
                  <a:rPr lang="zh-CN" altLang="en-US" sz="1800" dirty="0">
                    <a:effectLst/>
                    <a:latin typeface="Times New Roman" panose="02020603050405020304" pitchFamily="18" charset="0"/>
                    <a:cs typeface="Times New Roman" panose="02020603050405020304" pitchFamily="18" charset="0"/>
                  </a:rPr>
                  <a:t>代表攻击者，下层模型</a:t>
                </a:r>
                <a:r>
                  <a:rPr lang="en-US" altLang="zh-CN" sz="1800" dirty="0">
                    <a:effectLst/>
                    <a:latin typeface="Times New Roman" panose="02020603050405020304" pitchFamily="18" charset="0"/>
                    <a:cs typeface="Times New Roman" panose="02020603050405020304" pitchFamily="18" charset="0"/>
                  </a:rPr>
                  <a:t>(2a)-(2g)</a:t>
                </a:r>
                <a:r>
                  <a:rPr lang="zh-CN" altLang="en-US" sz="1800" dirty="0">
                    <a:effectLst/>
                    <a:latin typeface="Times New Roman" panose="02020603050405020304" pitchFamily="18" charset="0"/>
                    <a:cs typeface="Times New Roman" panose="02020603050405020304" pitchFamily="18" charset="0"/>
                  </a:rPr>
                  <a:t>代表防御者</a:t>
                </a:r>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37E2481-6C08-DF62-46BC-5ACE953D993F}"/>
                  </a:ext>
                </a:extLst>
              </p:cNvPr>
              <p:cNvSpPr txBox="1">
                <a:spLocks noRot="1" noChangeAspect="1" noMove="1" noResize="1" noEditPoints="1" noAdjustHandles="1" noChangeArrowheads="1" noChangeShapeType="1" noTextEdit="1"/>
              </p:cNvSpPr>
              <p:nvPr/>
            </p:nvSpPr>
            <p:spPr>
              <a:xfrm>
                <a:off x="557212" y="4295298"/>
                <a:ext cx="10806113" cy="1712135"/>
              </a:xfrm>
              <a:prstGeom prst="rect">
                <a:avLst/>
              </a:prstGeom>
              <a:blipFill>
                <a:blip r:embed="rId4"/>
                <a:stretch>
                  <a:fillRect l="-451" r="-113" b="-500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DF398AA8-198C-543E-E395-9A4F7B33E54F}"/>
              </a:ext>
            </a:extLst>
          </p:cNvPr>
          <p:cNvPicPr>
            <a:picLocks noChangeAspect="1"/>
          </p:cNvPicPr>
          <p:nvPr/>
        </p:nvPicPr>
        <p:blipFill>
          <a:blip r:embed="rId5"/>
          <a:stretch>
            <a:fillRect/>
          </a:stretch>
        </p:blipFill>
        <p:spPr>
          <a:xfrm>
            <a:off x="3376613" y="1744736"/>
            <a:ext cx="4919584" cy="2481369"/>
          </a:xfrm>
          <a:prstGeom prst="rect">
            <a:avLst/>
          </a:prstGeom>
        </p:spPr>
      </p:pic>
    </p:spTree>
    <p:extLst>
      <p:ext uri="{BB962C8B-B14F-4D97-AF65-F5344CB8AC3E}">
        <p14:creationId xmlns:p14="http://schemas.microsoft.com/office/powerpoint/2010/main" val="4074531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50874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Model</a:t>
            </a: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E2513F2-BFFE-45B6-853E-2D8ACEDCB5C4}"/>
                  </a:ext>
                </a:extLst>
              </p:cNvPr>
              <p:cNvSpPr txBox="1"/>
              <p:nvPr/>
            </p:nvSpPr>
            <p:spPr>
              <a:xfrm>
                <a:off x="480582" y="1587700"/>
                <a:ext cx="10753476" cy="1005019"/>
              </a:xfrm>
              <a:prstGeom prst="rect">
                <a:avLst/>
              </a:prstGeom>
              <a:noFill/>
            </p:spPr>
            <p:txBody>
              <a:bodyPr wrap="square">
                <a:spAutoFit/>
              </a:bodyPr>
              <a:lstStyle/>
              <a:p>
                <a:pPr lvl="0">
                  <a:lnSpc>
                    <a:spcPct val="150000"/>
                  </a:lnSpc>
                  <a:defRPr/>
                </a:pPr>
                <a:r>
                  <a:rPr lang="zh-CN" altLang="en-US" sz="1800" dirty="0">
                    <a:effectLst/>
                  </a:rPr>
                  <a:t>对于负载总线</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𝐵</m:t>
                        </m:r>
                      </m:e>
                      <m:sub>
                        <m:r>
                          <m:rPr>
                            <m:sty m:val="p"/>
                          </m:rPr>
                          <a:rPr lang="en-US" altLang="zh-CN" i="1">
                            <a:latin typeface="Cambria Math" panose="02040503050406030204" pitchFamily="18" charset="0"/>
                            <a:ea typeface="Cambria Math" panose="02040503050406030204" pitchFamily="18" charset="0"/>
                          </a:rPr>
                          <m:t>j</m:t>
                        </m:r>
                      </m:sub>
                    </m:sSub>
                  </m:oMath>
                </a14:m>
                <a:r>
                  <a:rPr lang="zh-CN" altLang="en-US" sz="1800" dirty="0">
                    <a:effectLst/>
                    <a:latin typeface="微软雅黑" panose="020B0503020204020204" pitchFamily="34" charset="-122"/>
                    <a:ea typeface="微软雅黑" panose="020B0503020204020204" pitchFamily="34" charset="-122"/>
                  </a:rPr>
                  <a:t>，</a:t>
                </a:r>
                <a:r>
                  <a:rPr lang="zh-CN" altLang="en-US" sz="1800" dirty="0">
                    <a:effectLst/>
                    <a:latin typeface="+mn-ea"/>
                  </a:rPr>
                  <a:t>如果</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𝑆</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𝐵</m:t>
                            </m:r>
                          </m:e>
                          <m:sub>
                            <m:r>
                              <m:rPr>
                                <m:sty m:val="p"/>
                              </m:rPr>
                              <a:rPr lang="en-US" altLang="zh-CN" i="1">
                                <a:latin typeface="Cambria Math" panose="02040503050406030204" pitchFamily="18" charset="0"/>
                                <a:ea typeface="Cambria Math" panose="02040503050406030204" pitchFamily="18" charset="0"/>
                              </a:rPr>
                              <m:t>j</m:t>
                            </m:r>
                          </m:sub>
                        </m:sSub>
                      </m:e>
                    </m:d>
                    <m:r>
                      <a:rPr lang="en-US" altLang="zh-CN" b="0" i="0" smtClean="0">
                        <a:latin typeface="Cambria Math" panose="02040503050406030204" pitchFamily="18" charset="0"/>
                        <a:ea typeface="Cambria Math" panose="02040503050406030204" pitchFamily="18" charset="0"/>
                      </a:rPr>
                      <m:t>&gt;0,</m:t>
                    </m:r>
                    <m:r>
                      <a:rPr lang="zh-CN" altLang="en-US" i="1">
                        <a:latin typeface="Cambria Math" panose="02040503050406030204" pitchFamily="18" charset="0"/>
                        <a:ea typeface="Cambria Math" panose="02040503050406030204" pitchFamily="18" charset="0"/>
                      </a:rPr>
                      <m:t>将</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𝐵</m:t>
                        </m:r>
                      </m:e>
                      <m:sub>
                        <m:r>
                          <m:rPr>
                            <m:sty m:val="p"/>
                          </m:rPr>
                          <a:rPr lang="en-US" altLang="zh-CN" i="1">
                            <a:latin typeface="Cambria Math" panose="02040503050406030204" pitchFamily="18" charset="0"/>
                            <a:ea typeface="Cambria Math" panose="02040503050406030204" pitchFamily="18" charset="0"/>
                          </a:rPr>
                          <m:t>j</m:t>
                        </m:r>
                      </m:sub>
                    </m:sSub>
                  </m:oMath>
                </a14:m>
                <a:r>
                  <a:rPr lang="zh-CN" altLang="en-US" sz="1800" dirty="0">
                    <a:effectLst/>
                    <a:latin typeface="+mn-ea"/>
                  </a:rPr>
                  <a:t>作为一个正节点，用</a:t>
                </a:r>
                <a14:m>
                  <m:oMath xmlns:m="http://schemas.openxmlformats.org/officeDocument/2006/math">
                    <m:sSubSup>
                      <m:sSubSupPr>
                        <m:ctrlPr>
                          <a:rPr lang="en-US" altLang="zh-CN" sz="1800" i="1" smtClean="0">
                            <a:effectLst/>
                            <a:latin typeface="Cambria Math" panose="02040503050406030204" pitchFamily="18" charset="0"/>
                          </a:rPr>
                        </m:ctrlPr>
                      </m:sSubSupPr>
                      <m:e>
                        <m:r>
                          <a:rPr lang="en-US" altLang="zh-CN" sz="1800" b="0" i="1" smtClean="0">
                            <a:effectLst/>
                            <a:latin typeface="Cambria Math" panose="02040503050406030204" pitchFamily="18" charset="0"/>
                          </a:rPr>
                          <m:t>𝐵</m:t>
                        </m:r>
                      </m:e>
                      <m:sub>
                        <m:r>
                          <m:rPr>
                            <m:sty m:val="p"/>
                          </m:rPr>
                          <a:rPr lang="en-US" altLang="zh-CN" i="1">
                            <a:latin typeface="Cambria Math" panose="02040503050406030204" pitchFamily="18" charset="0"/>
                          </a:rPr>
                          <m:t>j</m:t>
                        </m:r>
                      </m:sub>
                      <m:sup>
                        <m:r>
                          <a:rPr lang="en-US" altLang="zh-CN" sz="1800" b="0" i="1" smtClean="0">
                            <a:effectLst/>
                            <a:latin typeface="Cambria Math" panose="02040503050406030204" pitchFamily="18" charset="0"/>
                          </a:rPr>
                          <m:t>+</m:t>
                        </m:r>
                      </m:sup>
                    </m:sSubSup>
                    <m:r>
                      <a:rPr lang="zh-CN" altLang="en-US" i="1">
                        <a:latin typeface="Cambria Math" panose="02040503050406030204" pitchFamily="18" charset="0"/>
                      </a:rPr>
                      <m:t>表示</m:t>
                    </m:r>
                  </m:oMath>
                </a14:m>
                <a:r>
                  <a:rPr lang="zh-CN" altLang="en-US" sz="1800" dirty="0">
                    <a:effectLst/>
                    <a:latin typeface="+mn-ea"/>
                  </a:rPr>
                  <a:t>，如果</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𝑆</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𝐵</m:t>
                            </m:r>
                          </m:e>
                          <m:sub>
                            <m:r>
                              <m:rPr>
                                <m:sty m:val="p"/>
                              </m:rPr>
                              <a:rPr lang="en-US" altLang="zh-CN" i="1">
                                <a:latin typeface="Cambria Math" panose="02040503050406030204" pitchFamily="18" charset="0"/>
                                <a:ea typeface="Cambria Math" panose="02040503050406030204" pitchFamily="18" charset="0"/>
                              </a:rPr>
                              <m:t>j</m:t>
                            </m:r>
                          </m:sub>
                        </m:sSub>
                      </m:e>
                    </m:d>
                    <m:r>
                      <a:rPr lang="en-US" altLang="zh-CN" b="0" i="1" smtClean="0">
                        <a:latin typeface="Cambria Math" panose="02040503050406030204" pitchFamily="18" charset="0"/>
                        <a:ea typeface="Cambria Math" panose="02040503050406030204" pitchFamily="18" charset="0"/>
                      </a:rPr>
                      <m:t>&lt;</m:t>
                    </m:r>
                    <m:r>
                      <a:rPr lang="en-US" altLang="zh-CN">
                        <a:latin typeface="Cambria Math" panose="02040503050406030204" pitchFamily="18" charset="0"/>
                        <a:ea typeface="Cambria Math" panose="02040503050406030204" pitchFamily="18" charset="0"/>
                      </a:rPr>
                      <m:t>0</m:t>
                    </m:r>
                  </m:oMath>
                </a14:m>
                <a:r>
                  <a:rPr lang="en-US" altLang="zh-CN" sz="1800" dirty="0">
                    <a:effectLst/>
                    <a:latin typeface="+mn-ea"/>
                  </a:rPr>
                  <a:t>,</a:t>
                </a:r>
                <a14:m>
                  <m:oMath xmlns:m="http://schemas.openxmlformats.org/officeDocument/2006/math">
                    <m:r>
                      <a:rPr lang="zh-CN" altLang="en-US" i="1">
                        <a:latin typeface="Cambria Math" panose="02040503050406030204" pitchFamily="18" charset="0"/>
                        <a:ea typeface="Cambria Math" panose="02040503050406030204" pitchFamily="18" charset="0"/>
                      </a:rPr>
                      <m:t>将</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𝐵</m:t>
                        </m:r>
                      </m:e>
                      <m:sub>
                        <m:r>
                          <m:rPr>
                            <m:sty m:val="p"/>
                          </m:rPr>
                          <a:rPr lang="en-US" altLang="zh-CN" i="1">
                            <a:latin typeface="Cambria Math" panose="02040503050406030204" pitchFamily="18" charset="0"/>
                            <a:ea typeface="Cambria Math" panose="02040503050406030204" pitchFamily="18" charset="0"/>
                          </a:rPr>
                          <m:t>j</m:t>
                        </m:r>
                      </m:sub>
                    </m:sSub>
                  </m:oMath>
                </a14:m>
                <a:r>
                  <a:rPr lang="zh-CN" altLang="en-US" dirty="0">
                    <a:latin typeface="+mn-ea"/>
                  </a:rPr>
                  <a:t>作为一个负节点，用</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𝐵</m:t>
                        </m:r>
                      </m:e>
                      <m:sub>
                        <m:r>
                          <m:rPr>
                            <m:sty m:val="p"/>
                          </m:rPr>
                          <a:rPr lang="en-US" altLang="zh-CN" i="1">
                            <a:latin typeface="Cambria Math" panose="02040503050406030204" pitchFamily="18" charset="0"/>
                          </a:rPr>
                          <m:t>j</m:t>
                        </m:r>
                      </m:sub>
                      <m:sup>
                        <m:r>
                          <a:rPr lang="en-US" altLang="zh-CN" b="0" i="1" smtClean="0">
                            <a:latin typeface="Cambria Math" panose="02040503050406030204" pitchFamily="18" charset="0"/>
                          </a:rPr>
                          <m:t>−</m:t>
                        </m:r>
                      </m:sup>
                    </m:sSubSup>
                    <m:r>
                      <a:rPr lang="zh-CN" altLang="en-US" i="1">
                        <a:latin typeface="Cambria Math" panose="02040503050406030204" pitchFamily="18" charset="0"/>
                      </a:rPr>
                      <m:t>表示</m:t>
                    </m:r>
                  </m:oMath>
                </a14:m>
                <a:r>
                  <a:rPr lang="zh-CN" altLang="en-US" sz="1800" dirty="0">
                    <a:effectLst/>
                    <a:latin typeface="+mn-ea"/>
                  </a:rPr>
                  <a:t>，根据</a:t>
                </a:r>
                <a:r>
                  <a:rPr lang="en-US" altLang="zh-CN" sz="1800" dirty="0">
                    <a:effectLst/>
                    <a:latin typeface="+mn-ea"/>
                  </a:rPr>
                  <a:t>(2a)</a:t>
                </a:r>
                <a:r>
                  <a:rPr lang="zh-CN" altLang="en-US" sz="1800" dirty="0">
                    <a:effectLst/>
                    <a:latin typeface="+mn-ea"/>
                  </a:rPr>
                  <a:t>，所有正负节点的虚假数据注入之和需要满足：</a:t>
                </a:r>
                <a:endParaRPr lang="en-US" altLang="zh-CN" sz="1800" dirty="0">
                  <a:effectLst/>
                  <a:latin typeface="+mn-ea"/>
                </a:endParaRPr>
              </a:p>
            </p:txBody>
          </p:sp>
        </mc:Choice>
        <mc:Fallback>
          <p:sp>
            <p:nvSpPr>
              <p:cNvPr id="15" name="文本框 14">
                <a:extLst>
                  <a:ext uri="{FF2B5EF4-FFF2-40B4-BE49-F238E27FC236}">
                    <a16:creationId xmlns:a16="http://schemas.microsoft.com/office/drawing/2014/main" id="{EE2513F2-BFFE-45B6-853E-2D8ACEDCB5C4}"/>
                  </a:ext>
                </a:extLst>
              </p:cNvPr>
              <p:cNvSpPr txBox="1">
                <a:spLocks noRot="1" noChangeAspect="1" noMove="1" noResize="1" noEditPoints="1" noAdjustHandles="1" noChangeArrowheads="1" noChangeShapeType="1" noTextEdit="1"/>
              </p:cNvSpPr>
              <p:nvPr/>
            </p:nvSpPr>
            <p:spPr>
              <a:xfrm>
                <a:off x="480582" y="1587700"/>
                <a:ext cx="10753476" cy="1005019"/>
              </a:xfrm>
              <a:prstGeom prst="rect">
                <a:avLst/>
              </a:prstGeom>
              <a:blipFill>
                <a:blip r:embed="rId4"/>
                <a:stretch>
                  <a:fillRect l="-510" r="-2551" b="-5455"/>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F78D550-C987-3547-6815-956762376B7E}"/>
              </a:ext>
            </a:extLst>
          </p:cNvPr>
          <p:cNvSpPr txBox="1"/>
          <p:nvPr/>
        </p:nvSpPr>
        <p:spPr>
          <a:xfrm>
            <a:off x="323418" y="957045"/>
            <a:ext cx="75842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Multi-Scenario Attack Vector Construction</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C6F2E1ED-7630-9A41-7214-276F42F540BD}"/>
              </a:ext>
            </a:extLst>
          </p:cNvPr>
          <p:cNvPicPr>
            <a:picLocks noChangeAspect="1"/>
          </p:cNvPicPr>
          <p:nvPr/>
        </p:nvPicPr>
        <p:blipFill>
          <a:blip r:embed="rId5"/>
          <a:stretch>
            <a:fillRect/>
          </a:stretch>
        </p:blipFill>
        <p:spPr>
          <a:xfrm>
            <a:off x="4115558" y="2592719"/>
            <a:ext cx="3684925" cy="883884"/>
          </a:xfrm>
          <a:prstGeom prst="rect">
            <a:avLst/>
          </a:prstGeom>
        </p:spPr>
      </p:pic>
      <p:sp>
        <p:nvSpPr>
          <p:cNvPr id="7" name="文本框 6">
            <a:extLst>
              <a:ext uri="{FF2B5EF4-FFF2-40B4-BE49-F238E27FC236}">
                <a16:creationId xmlns:a16="http://schemas.microsoft.com/office/drawing/2014/main" id="{2B49EFAC-AC5B-E302-6792-08CAE473ED3E}"/>
              </a:ext>
            </a:extLst>
          </p:cNvPr>
          <p:cNvSpPr txBox="1"/>
          <p:nvPr/>
        </p:nvSpPr>
        <p:spPr>
          <a:xfrm>
            <a:off x="421049" y="3460420"/>
            <a:ext cx="11346656" cy="369332"/>
          </a:xfrm>
          <a:prstGeom prst="rect">
            <a:avLst/>
          </a:prstGeom>
          <a:noFill/>
        </p:spPr>
        <p:txBody>
          <a:bodyPr wrap="square">
            <a:spAutoFit/>
          </a:bodyPr>
          <a:lstStyle/>
          <a:p>
            <a:r>
              <a:rPr lang="en-US" altLang="zh-CN" dirty="0"/>
              <a:t>K</a:t>
            </a:r>
            <a:r>
              <a:rPr lang="zh-CN" altLang="en-US" dirty="0"/>
              <a:t>表示在一次攻击中注入系统的虚假数据“净”量的总和 </a:t>
            </a:r>
          </a:p>
        </p:txBody>
      </p:sp>
      <p:sp>
        <p:nvSpPr>
          <p:cNvPr id="10" name="文本框 9">
            <a:extLst>
              <a:ext uri="{FF2B5EF4-FFF2-40B4-BE49-F238E27FC236}">
                <a16:creationId xmlns:a16="http://schemas.microsoft.com/office/drawing/2014/main" id="{10AD3898-779D-1A9E-A660-B9C9556F2DFA}"/>
              </a:ext>
            </a:extLst>
          </p:cNvPr>
          <p:cNvSpPr txBox="1"/>
          <p:nvPr/>
        </p:nvSpPr>
        <p:spPr>
          <a:xfrm>
            <a:off x="416719" y="3834719"/>
            <a:ext cx="8584405" cy="369332"/>
          </a:xfrm>
          <a:prstGeom prst="rect">
            <a:avLst/>
          </a:prstGeom>
          <a:noFill/>
        </p:spPr>
        <p:txBody>
          <a:bodyPr wrap="square">
            <a:spAutoFit/>
          </a:bodyPr>
          <a:lstStyle/>
          <a:p>
            <a:r>
              <a:rPr lang="zh-CN" altLang="en-US" sz="1800" dirty="0">
                <a:effectLst/>
              </a:rPr>
              <a:t>为了覆盖不同系统运行条件下的所有不同攻击场景，采用随机方法确定</a:t>
            </a:r>
            <a:r>
              <a:rPr lang="en-US" altLang="zh-CN" sz="1800" dirty="0">
                <a:effectLst/>
              </a:rPr>
              <a:t>k</a:t>
            </a:r>
            <a:r>
              <a:rPr lang="zh-CN" altLang="en-US" sz="1800" dirty="0">
                <a:effectLst/>
              </a:rPr>
              <a:t>的值</a:t>
            </a:r>
            <a:r>
              <a:rPr lang="zh-CN" altLang="en-US" dirty="0"/>
              <a:t> </a:t>
            </a: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2F72D4F2-C395-03AA-9D48-6F45A6728513}"/>
                  </a:ext>
                </a:extLst>
              </p:cNvPr>
              <p:cNvSpPr txBox="1"/>
              <p:nvPr/>
            </p:nvSpPr>
            <p:spPr>
              <a:xfrm>
                <a:off x="416719" y="4393684"/>
                <a:ext cx="10077882" cy="1200329"/>
              </a:xfrm>
              <a:prstGeom prst="rect">
                <a:avLst/>
              </a:prstGeom>
              <a:noFill/>
            </p:spPr>
            <p:txBody>
              <a:bodyPr wrap="square">
                <a:spAutoFit/>
              </a:bodyPr>
              <a:lstStyle/>
              <a:p>
                <a:r>
                  <a:rPr lang="zh-CN" altLang="en-US" sz="1800" dirty="0">
                    <a:effectLst/>
                  </a:rPr>
                  <a:t>多场景攻击向量记为</a:t>
                </a:r>
                <a:r>
                  <a:rPr lang="en-US" altLang="zh-CN" sz="1800" dirty="0">
                    <a:effectLst/>
                  </a:rPr>
                  <a:t>A(K)</a:t>
                </a:r>
                <a:r>
                  <a:rPr lang="zh-CN" altLang="en-US" sz="1800" dirty="0">
                    <a:effectLst/>
                  </a:rPr>
                  <a:t>，表示为</a:t>
                </a:r>
                <a:r>
                  <a:rPr lang="en-US" altLang="zh-CN" sz="1800" dirty="0">
                    <a:effectLst/>
                  </a:rPr>
                  <a:t>:</a:t>
                </a:r>
                <a:endParaRPr lang="zh-CN" altLang="en-US" dirty="0">
                  <a:effectLst/>
                </a:endParaRPr>
              </a:p>
              <a:p>
                <a:pPr algn="ctr"/>
                <a:r>
                  <a:rPr lang="en-US" altLang="zh-CN" sz="1800" dirty="0">
                    <a:effectLst/>
                  </a:rPr>
                  <a:t>A(K) = {</a:t>
                </a:r>
                <a14:m>
                  <m:oMath xmlns:m="http://schemas.openxmlformats.org/officeDocument/2006/math">
                    <m:sSub>
                      <m:sSubPr>
                        <m:ctrlPr>
                          <a:rPr lang="en-US" altLang="zh-CN" sz="1800" i="1" smtClean="0">
                            <a:effectLst/>
                            <a:latin typeface="Cambria Math" panose="02040503050406030204" pitchFamily="18" charset="0"/>
                          </a:rPr>
                        </m:ctrlPr>
                      </m:sSubPr>
                      <m:e>
                        <m:r>
                          <a:rPr lang="en-US" altLang="zh-CN" sz="1800" b="0" i="1" smtClean="0">
                            <a:effectLst/>
                            <a:latin typeface="Cambria Math" panose="02040503050406030204" pitchFamily="18" charset="0"/>
                          </a:rPr>
                          <m:t>𝑎</m:t>
                        </m:r>
                      </m:e>
                      <m:sub>
                        <m:r>
                          <a:rPr lang="en-US" altLang="zh-CN" sz="1800" b="0" i="1" smtClean="0">
                            <a:effectLst/>
                            <a:latin typeface="Cambria Math" panose="02040503050406030204" pitchFamily="18" charset="0"/>
                          </a:rPr>
                          <m:t>𝑚</m:t>
                        </m:r>
                      </m:sub>
                    </m:sSub>
                  </m:oMath>
                </a14:m>
                <a:r>
                  <a:rPr lang="en-US" altLang="zh-CN" sz="1800" dirty="0">
                    <a:effectLst/>
                  </a:rPr>
                  <a:t>(K)|m = 1, 2, . . . , M(K)}</a:t>
                </a:r>
              </a:p>
              <a:p>
                <a:pPr algn="ctr"/>
                <a:endParaRPr lang="zh-CN" altLang="en-US" dirty="0"/>
              </a:p>
              <a:p>
                <a:r>
                  <a:rPr lang="zh-CN" altLang="en-US" sz="1800" dirty="0">
                    <a:effectLst/>
                  </a:rPr>
                  <a:t>其中</a:t>
                </a:r>
                <a14:m>
                  <m:oMath xmlns:m="http://schemas.openxmlformats.org/officeDocument/2006/math">
                    <m:sSub>
                      <m:sSubPr>
                        <m:ctrlPr>
                          <a:rPr lang="en-US" altLang="zh-CN" sz="1800" i="1" smtClean="0">
                            <a:effectLst/>
                            <a:latin typeface="Cambria Math" panose="02040503050406030204" pitchFamily="18" charset="0"/>
                          </a:rPr>
                        </m:ctrlPr>
                      </m:sSubPr>
                      <m:e>
                        <m:r>
                          <a:rPr lang="en-US" altLang="zh-CN" sz="1800" b="0" i="1" smtClean="0">
                            <a:effectLst/>
                            <a:latin typeface="Cambria Math" panose="02040503050406030204" pitchFamily="18" charset="0"/>
                          </a:rPr>
                          <m:t>𝑎</m:t>
                        </m:r>
                      </m:e>
                      <m:sub>
                        <m:r>
                          <a:rPr lang="en-US" altLang="zh-CN" sz="1800" b="0" i="1" smtClean="0">
                            <a:effectLst/>
                            <a:latin typeface="Cambria Math" panose="02040503050406030204" pitchFamily="18" charset="0"/>
                          </a:rPr>
                          <m:t>𝑚</m:t>
                        </m:r>
                      </m:sub>
                    </m:sSub>
                  </m:oMath>
                </a14:m>
                <a:r>
                  <a:rPr lang="en-US" altLang="zh-CN" sz="1800" dirty="0">
                    <a:effectLst/>
                  </a:rPr>
                  <a:t>(K)</a:t>
                </a:r>
                <a:r>
                  <a:rPr lang="zh-CN" altLang="en-US" sz="1800" dirty="0">
                    <a:effectLst/>
                  </a:rPr>
                  <a:t>表示第</a:t>
                </a:r>
                <a:r>
                  <a:rPr lang="en-US" altLang="zh-CN" dirty="0"/>
                  <a:t>m</a:t>
                </a:r>
                <a:r>
                  <a:rPr lang="zh-CN" altLang="en-US" sz="1800" dirty="0">
                    <a:effectLst/>
                  </a:rPr>
                  <a:t>个攻击向量，其虚假数据注入的净量为</a:t>
                </a:r>
                <a:r>
                  <a:rPr lang="en-US" altLang="zh-CN" sz="1800" dirty="0">
                    <a:effectLst/>
                  </a:rPr>
                  <a:t>K, M(K)</a:t>
                </a:r>
                <a:r>
                  <a:rPr lang="zh-CN" altLang="en-US" sz="1800" dirty="0">
                    <a:effectLst/>
                  </a:rPr>
                  <a:t>为攻击向量个数。</a:t>
                </a:r>
                <a:endParaRPr lang="zh-CN" altLang="en-US" dirty="0"/>
              </a:p>
            </p:txBody>
          </p:sp>
        </mc:Choice>
        <mc:Fallback>
          <p:sp>
            <p:nvSpPr>
              <p:cNvPr id="12" name="文本框 11">
                <a:extLst>
                  <a:ext uri="{FF2B5EF4-FFF2-40B4-BE49-F238E27FC236}">
                    <a16:creationId xmlns:a16="http://schemas.microsoft.com/office/drawing/2014/main" id="{2F72D4F2-C395-03AA-9D48-6F45A6728513}"/>
                  </a:ext>
                </a:extLst>
              </p:cNvPr>
              <p:cNvSpPr txBox="1">
                <a:spLocks noRot="1" noChangeAspect="1" noMove="1" noResize="1" noEditPoints="1" noAdjustHandles="1" noChangeArrowheads="1" noChangeShapeType="1" noTextEdit="1"/>
              </p:cNvSpPr>
              <p:nvPr/>
            </p:nvSpPr>
            <p:spPr>
              <a:xfrm>
                <a:off x="416719" y="4393684"/>
                <a:ext cx="10077882" cy="1200329"/>
              </a:xfrm>
              <a:prstGeom prst="rect">
                <a:avLst/>
              </a:prstGeom>
              <a:blipFill>
                <a:blip r:embed="rId6"/>
                <a:stretch>
                  <a:fillRect l="-484" t="-3046"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5309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8" name="文本框 7">
            <a:extLst>
              <a:ext uri="{FF2B5EF4-FFF2-40B4-BE49-F238E27FC236}">
                <a16:creationId xmlns:a16="http://schemas.microsoft.com/office/drawing/2014/main" id="{5D418B33-B5A8-7F72-0333-084372E8A1C5}"/>
              </a:ext>
            </a:extLst>
          </p:cNvPr>
          <p:cNvSpPr txBox="1"/>
          <p:nvPr/>
        </p:nvSpPr>
        <p:spPr>
          <a:xfrm>
            <a:off x="715134" y="1896666"/>
            <a:ext cx="10853738" cy="3275256"/>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针对</a:t>
            </a:r>
            <a:r>
              <a:rPr lang="en-US" altLang="zh-CN" sz="2000" dirty="0">
                <a:effectLst/>
                <a:latin typeface="Times New Roman" panose="02020603050405020304" pitchFamily="18" charset="0"/>
                <a:cs typeface="Times New Roman" panose="02020603050405020304" pitchFamily="18" charset="0"/>
              </a:rPr>
              <a:t>LRAs</a:t>
            </a:r>
            <a:r>
              <a:rPr lang="zh-CN" altLang="en-US" sz="2000" dirty="0">
                <a:effectLst/>
                <a:latin typeface="Times New Roman" panose="02020603050405020304" pitchFamily="18" charset="0"/>
                <a:cs typeface="Times New Roman" panose="02020603050405020304" pitchFamily="18" charset="0"/>
              </a:rPr>
              <a:t>最有效的防御策略之一是限制攻击者向关键测量中注入虚假数据的能力，并通过这样做，保护系统免受</a:t>
            </a:r>
            <a:r>
              <a:rPr lang="en-US" altLang="zh-CN" sz="2000" dirty="0">
                <a:effectLst/>
                <a:latin typeface="Times New Roman" panose="02020603050405020304" pitchFamily="18" charset="0"/>
                <a:cs typeface="Times New Roman" panose="02020603050405020304" pitchFamily="18" charset="0"/>
              </a:rPr>
              <a:t>LRAs</a:t>
            </a:r>
            <a:r>
              <a:rPr lang="zh-CN" altLang="en-US" sz="2000" dirty="0">
                <a:effectLst/>
                <a:latin typeface="Times New Roman" panose="02020603050405020304" pitchFamily="18" charset="0"/>
                <a:cs typeface="Times New Roman" panose="02020603050405020304" pitchFamily="18" charset="0"/>
              </a:rPr>
              <a:t>的不利影响。</a:t>
            </a:r>
            <a:endParaRPr lang="en-US" altLang="zh-CN" sz="20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更具体地说，防御者可以部署三类增强措施，以提高异构</a:t>
            </a:r>
            <a:r>
              <a:rPr lang="en-US" altLang="zh-CN" sz="2000" dirty="0">
                <a:effectLst/>
                <a:latin typeface="Times New Roman" panose="02020603050405020304" pitchFamily="18" charset="0"/>
                <a:cs typeface="Times New Roman" panose="02020603050405020304" pitchFamily="18" charset="0"/>
              </a:rPr>
              <a:t>SCADA</a:t>
            </a:r>
            <a:r>
              <a:rPr lang="zh-CN" altLang="en-US" sz="2000" dirty="0">
                <a:effectLst/>
                <a:latin typeface="Times New Roman" panose="02020603050405020304" pitchFamily="18" charset="0"/>
                <a:cs typeface="Times New Roman" panose="02020603050405020304" pitchFamily="18" charset="0"/>
              </a:rPr>
              <a:t>网络中涉及的测量单元及其通信链路的网络安全性</a:t>
            </a:r>
            <a:r>
              <a:rPr lang="en-US" altLang="zh-CN" sz="2000" dirty="0">
                <a:effectLst/>
                <a:latin typeface="Times New Roman" panose="02020603050405020304" pitchFamily="18" charset="0"/>
                <a:cs typeface="Times New Roman" panose="02020603050405020304" pitchFamily="18" charset="0"/>
              </a:rPr>
              <a:t>:</a:t>
            </a:r>
          </a:p>
          <a:p>
            <a:pPr>
              <a:lnSpc>
                <a:spcPct val="150000"/>
              </a:lnSpc>
            </a:pPr>
            <a:r>
              <a:rPr lang="en-US" altLang="zh-CN" sz="2000" dirty="0">
                <a:effectLst/>
                <a:latin typeface="Times New Roman" panose="02020603050405020304" pitchFamily="18" charset="0"/>
                <a:cs typeface="Times New Roman" panose="02020603050405020304" pitchFamily="18" charset="0"/>
              </a:rPr>
              <a:t>    1)</a:t>
            </a:r>
            <a:r>
              <a:rPr lang="zh-CN" altLang="en-US" sz="2000" dirty="0">
                <a:effectLst/>
                <a:latin typeface="Times New Roman" panose="02020603050405020304" pitchFamily="18" charset="0"/>
                <a:cs typeface="Times New Roman" panose="02020603050405020304" pitchFamily="18" charset="0"/>
              </a:rPr>
              <a:t>使用防篡改硬件和篡改报警增强测量设备，以防止潜在的物理操作</a:t>
            </a:r>
            <a:r>
              <a:rPr lang="en-US" altLang="zh-CN" sz="2000" dirty="0">
                <a:effectLst/>
                <a:latin typeface="Times New Roman" panose="02020603050405020304" pitchFamily="18" charset="0"/>
                <a:cs typeface="Times New Roman" panose="02020603050405020304" pitchFamily="18" charset="0"/>
              </a:rPr>
              <a:t>;</a:t>
            </a:r>
          </a:p>
          <a:p>
            <a:pPr>
              <a:lnSpc>
                <a:spcPct val="150000"/>
              </a:lnSpc>
            </a:pPr>
            <a:r>
              <a:rPr lang="en-US" altLang="zh-CN" sz="2000" dirty="0">
                <a:effectLst/>
                <a:latin typeface="Times New Roman" panose="02020603050405020304" pitchFamily="18" charset="0"/>
                <a:cs typeface="Times New Roman" panose="02020603050405020304" pitchFamily="18" charset="0"/>
              </a:rPr>
              <a:t>    2)</a:t>
            </a:r>
            <a:r>
              <a:rPr lang="zh-CN" altLang="en-US" sz="2000" dirty="0">
                <a:effectLst/>
                <a:latin typeface="Times New Roman" panose="02020603050405020304" pitchFamily="18" charset="0"/>
                <a:cs typeface="Times New Roman" panose="02020603050405020304" pitchFamily="18" charset="0"/>
              </a:rPr>
              <a:t>部署先进的加密、认证和验证技术，以保护测量数据的机密性和完整性</a:t>
            </a:r>
            <a:r>
              <a:rPr lang="en-US" altLang="zh-CN" sz="2000" dirty="0">
                <a:effectLst/>
                <a:latin typeface="Times New Roman" panose="02020603050405020304" pitchFamily="18" charset="0"/>
                <a:cs typeface="Times New Roman" panose="02020603050405020304" pitchFamily="18" charset="0"/>
              </a:rPr>
              <a:t>;</a:t>
            </a:r>
          </a:p>
          <a:p>
            <a:pPr>
              <a:lnSpc>
                <a:spcPct val="150000"/>
              </a:lnSpc>
            </a:pPr>
            <a:r>
              <a:rPr lang="en-US" altLang="zh-CN" sz="2000" dirty="0">
                <a:effectLst/>
                <a:latin typeface="Times New Roman" panose="02020603050405020304" pitchFamily="18" charset="0"/>
                <a:cs typeface="Times New Roman" panose="02020603050405020304" pitchFamily="18" charset="0"/>
              </a:rPr>
              <a:t>    3)</a:t>
            </a:r>
            <a:r>
              <a:rPr lang="zh-CN" altLang="en-US" sz="2000" dirty="0">
                <a:effectLst/>
                <a:latin typeface="Times New Roman" panose="02020603050405020304" pitchFamily="18" charset="0"/>
                <a:cs typeface="Times New Roman" panose="02020603050405020304" pitchFamily="18" charset="0"/>
              </a:rPr>
              <a:t>采用入侵检测和防御模块对恶意数据操作进行检测和预防性反应。</a:t>
            </a:r>
            <a:endParaRPr lang="zh-CN" altLang="en-US" sz="20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391A7005-1CAF-31C4-B211-C4A26567288B}"/>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1</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Defense Strategy</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21058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4" name="文本框 13">
            <a:extLst>
              <a:ext uri="{FF2B5EF4-FFF2-40B4-BE49-F238E27FC236}">
                <a16:creationId xmlns:a16="http://schemas.microsoft.com/office/drawing/2014/main" id="{29AD4BF0-39C1-C20F-B32A-975E75F2F632}"/>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2. Markov Decision Process Model</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AECAA9A0-0C8D-617E-106B-EC44E0ACD7A5}"/>
                  </a:ext>
                </a:extLst>
              </p:cNvPr>
              <p:cNvSpPr txBox="1"/>
              <p:nvPr/>
            </p:nvSpPr>
            <p:spPr>
              <a:xfrm>
                <a:off x="866774" y="1569601"/>
                <a:ext cx="10529889" cy="4656788"/>
              </a:xfrm>
              <a:prstGeom prst="rect">
                <a:avLst/>
              </a:prstGeom>
              <a:noFill/>
            </p:spPr>
            <p:txBody>
              <a:bodyPr wrap="square">
                <a:spAutoFit/>
              </a:bodyPr>
              <a:lstStyle/>
              <a:p>
                <a:pPr>
                  <a:lnSpc>
                    <a:spcPct val="150000"/>
                  </a:lnSpc>
                </a:pPr>
                <a:r>
                  <a:rPr lang="zh-CN" altLang="en-US" sz="1800" dirty="0">
                    <a:effectLst/>
                    <a:latin typeface="Times New Roman" panose="02020603050405020304" pitchFamily="18" charset="0"/>
                    <a:cs typeface="Times New Roman" panose="02020603050405020304" pitchFamily="18" charset="0"/>
                  </a:rPr>
                  <a:t>基于</a:t>
                </a:r>
                <a:r>
                  <a:rPr lang="en-US" altLang="zh-CN" sz="1800" dirty="0">
                    <a:effectLst/>
                    <a:latin typeface="Times New Roman" panose="02020603050405020304" pitchFamily="18" charset="0"/>
                    <a:cs typeface="Times New Roman" panose="02020603050405020304" pitchFamily="18" charset="0"/>
                  </a:rPr>
                  <a:t>(2c)-(2g)</a:t>
                </a:r>
                <a:r>
                  <a:rPr lang="zh-CN" altLang="en-US" sz="1800" dirty="0">
                    <a:effectLst/>
                    <a:latin typeface="Times New Roman" panose="02020603050405020304" pitchFamily="18" charset="0"/>
                    <a:cs typeface="Times New Roman" panose="02020603050405020304" pitchFamily="18" charset="0"/>
                  </a:rPr>
                  <a:t>的</a:t>
                </a:r>
                <a:r>
                  <a:rPr lang="en-US" altLang="zh-CN" sz="1800" dirty="0">
                    <a:effectLst/>
                    <a:latin typeface="Times New Roman" panose="02020603050405020304" pitchFamily="18" charset="0"/>
                    <a:cs typeface="Times New Roman" panose="02020603050405020304" pitchFamily="18" charset="0"/>
                  </a:rPr>
                  <a:t>SCED</a:t>
                </a:r>
                <a:r>
                  <a:rPr lang="zh-CN" altLang="en-US" sz="1800" dirty="0">
                    <a:effectLst/>
                    <a:latin typeface="Times New Roman" panose="02020603050405020304" pitchFamily="18" charset="0"/>
                    <a:cs typeface="Times New Roman" panose="02020603050405020304" pitchFamily="18" charset="0"/>
                  </a:rPr>
                  <a:t>模型，可以从两个角度评估多场景</a:t>
                </a:r>
                <a:r>
                  <a:rPr lang="en-US" altLang="zh-CN" sz="1800" dirty="0">
                    <a:effectLst/>
                    <a:latin typeface="Times New Roman" panose="02020603050405020304" pitchFamily="18" charset="0"/>
                    <a:cs typeface="Times New Roman" panose="02020603050405020304" pitchFamily="18" charset="0"/>
                  </a:rPr>
                  <a:t>LRA</a:t>
                </a:r>
                <a:r>
                  <a:rPr lang="zh-CN" altLang="en-US" sz="1800" dirty="0">
                    <a:effectLst/>
                    <a:latin typeface="Times New Roman" panose="02020603050405020304" pitchFamily="18" charset="0"/>
                    <a:cs typeface="Times New Roman" panose="02020603050405020304" pitchFamily="18" charset="0"/>
                  </a:rPr>
                  <a:t>的破坏效应</a:t>
                </a:r>
                <a:r>
                  <a:rPr lang="en-US" altLang="zh-CN" sz="1800" dirty="0">
                    <a:effectLst/>
                    <a:latin typeface="Times New Roman" panose="02020603050405020304" pitchFamily="18" charset="0"/>
                    <a:cs typeface="Times New Roman" panose="02020603050405020304" pitchFamily="18" charset="0"/>
                  </a:rPr>
                  <a:t>:</a:t>
                </a:r>
                <a:r>
                  <a:rPr lang="zh-CN" altLang="en-US" sz="1800" dirty="0">
                    <a:effectLst/>
                    <a:latin typeface="Times New Roman" panose="02020603050405020304" pitchFamily="18" charset="0"/>
                    <a:cs typeface="Times New Roman" panose="02020603050405020304" pitchFamily="18" charset="0"/>
                  </a:rPr>
                  <a:t>经济，尽量减少</a:t>
                </a:r>
                <a:r>
                  <a:rPr lang="en-US" altLang="zh-CN" sz="1800" dirty="0">
                    <a:effectLst/>
                    <a:latin typeface="Times New Roman" panose="02020603050405020304" pitchFamily="18" charset="0"/>
                    <a:cs typeface="Times New Roman" panose="02020603050405020304" pitchFamily="18" charset="0"/>
                  </a:rPr>
                  <a:t>OC </a:t>
                </a:r>
                <a:r>
                  <a:rPr lang="zh-CN" altLang="en-US" sz="1800" dirty="0">
                    <a:effectLst/>
                    <a:latin typeface="Times New Roman" panose="02020603050405020304" pitchFamily="18" charset="0"/>
                    <a:cs typeface="Times New Roman" panose="02020603050405020304" pitchFamily="18" charset="0"/>
                  </a:rPr>
                  <a:t>；</a:t>
                </a:r>
                <a:r>
                  <a:rPr lang="en-US" altLang="zh-CN" sz="1800" dirty="0">
                    <a:effectLst/>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安全</a:t>
                </a:r>
                <a:r>
                  <a:rPr lang="zh-CN" altLang="en-US" sz="1800" dirty="0">
                    <a:effectLst/>
                    <a:latin typeface="Times New Roman" panose="02020603050405020304" pitchFamily="18" charset="0"/>
                    <a:cs typeface="Times New Roman" panose="02020603050405020304" pitchFamily="18" charset="0"/>
                  </a:rPr>
                  <a:t>，尽量减少</a:t>
                </a:r>
                <a:r>
                  <a:rPr lang="en-US" altLang="zh-CN" sz="1800" dirty="0">
                    <a:effectLst/>
                    <a:latin typeface="Times New Roman" panose="02020603050405020304" pitchFamily="18" charset="0"/>
                    <a:cs typeface="Times New Roman" panose="02020603050405020304" pitchFamily="18" charset="0"/>
                  </a:rPr>
                  <a:t>LS</a:t>
                </a:r>
                <a:r>
                  <a:rPr lang="zh-CN" altLang="en-US" sz="1800" dirty="0">
                    <a:effectLst/>
                    <a:latin typeface="Times New Roman" panose="02020603050405020304" pitchFamily="18" charset="0"/>
                    <a:cs typeface="Times New Roman" panose="02020603050405020304" pitchFamily="18" charset="0"/>
                  </a:rPr>
                  <a:t>。</a:t>
                </a:r>
                <a:endParaRPr lang="en-US" altLang="zh-CN" sz="1800" dirty="0">
                  <a:effectLst/>
                  <a:latin typeface="Times New Roman" panose="02020603050405020304" pitchFamily="18" charset="0"/>
                  <a:cs typeface="Times New Roman" panose="02020603050405020304" pitchFamily="18" charset="0"/>
                </a:endParaRPr>
              </a:p>
              <a:p>
                <a:pPr>
                  <a:lnSpc>
                    <a:spcPct val="150000"/>
                  </a:lnSpc>
                </a:pPr>
                <a:r>
                  <a:rPr lang="zh-CN" altLang="en-US" sz="1800" dirty="0">
                    <a:effectLst/>
                    <a:latin typeface="Times New Roman" panose="02020603050405020304" pitchFamily="18" charset="0"/>
                    <a:cs typeface="Times New Roman" panose="02020603050405020304" pitchFamily="18" charset="0"/>
                  </a:rPr>
                  <a:t>使用</a:t>
                </a:r>
                <a14:m>
                  <m:oMath xmlns:m="http://schemas.openxmlformats.org/officeDocument/2006/math">
                    <m:acc>
                      <m:accPr>
                        <m:chr m:val="̅"/>
                        <m:ctrlPr>
                          <a:rPr lang="zh-CN" altLang="en-US" sz="1800" i="1" smtClean="0">
                            <a:effectLst/>
                            <a:latin typeface="Cambria Math" panose="02040503050406030204" pitchFamily="18" charset="0"/>
                          </a:rPr>
                        </m:ctrlPr>
                      </m:accPr>
                      <m:e>
                        <m:r>
                          <a:rPr lang="zh-CN" altLang="en-US" sz="1800" i="1" smtClean="0">
                            <a:effectLst/>
                            <a:latin typeface="Cambria Math" panose="02040503050406030204" pitchFamily="18" charset="0"/>
                          </a:rPr>
                          <m:t>𝜑</m:t>
                        </m:r>
                      </m:e>
                    </m:acc>
                    <m:r>
                      <a:rPr lang="en-US" altLang="zh-CN" sz="1800" b="0" i="1" smtClean="0">
                        <a:effectLst/>
                        <a:latin typeface="Cambria Math" panose="02040503050406030204" pitchFamily="18" charset="0"/>
                      </a:rPr>
                      <m:t>𝐴</m:t>
                    </m:r>
                    <m:d>
                      <m:dPr>
                        <m:ctrlPr>
                          <a:rPr lang="en-US" altLang="zh-CN" sz="1800" b="0" i="1" smtClean="0">
                            <a:effectLst/>
                            <a:latin typeface="Cambria Math" panose="02040503050406030204" pitchFamily="18" charset="0"/>
                          </a:rPr>
                        </m:ctrlPr>
                      </m:dPr>
                      <m:e>
                        <m:r>
                          <a:rPr lang="en-US" altLang="zh-CN" sz="1800" b="0" i="1" smtClean="0">
                            <a:effectLst/>
                            <a:latin typeface="Cambria Math" panose="02040503050406030204" pitchFamily="18" charset="0"/>
                          </a:rPr>
                          <m:t>𝐾</m:t>
                        </m:r>
                      </m:e>
                    </m:d>
                  </m:oMath>
                </a14:m>
                <a:r>
                  <a:rPr lang="zh-CN" altLang="en-US" sz="1800" dirty="0">
                    <a:effectLst/>
                    <a:latin typeface="Times New Roman" panose="02020603050405020304" pitchFamily="18" charset="0"/>
                    <a:cs typeface="Times New Roman" panose="02020603050405020304" pitchFamily="18" charset="0"/>
                  </a:rPr>
                  <a:t>来表示多场景</a:t>
                </a:r>
                <a:r>
                  <a:rPr lang="en-US" altLang="zh-CN" sz="1800" dirty="0">
                    <a:effectLst/>
                    <a:latin typeface="Times New Roman" panose="02020603050405020304" pitchFamily="18" charset="0"/>
                    <a:cs typeface="Times New Roman" panose="02020603050405020304" pitchFamily="18" charset="0"/>
                  </a:rPr>
                  <a:t>LRA</a:t>
                </a:r>
                <a:r>
                  <a:rPr lang="zh-CN" altLang="en-US" sz="1800" dirty="0">
                    <a:effectLst/>
                    <a:latin typeface="Times New Roman" panose="02020603050405020304" pitchFamily="18" charset="0"/>
                    <a:cs typeface="Times New Roman" panose="02020603050405020304" pitchFamily="18" charset="0"/>
                  </a:rPr>
                  <a:t>在</a:t>
                </a:r>
                <a:r>
                  <a:rPr lang="en-US" altLang="zh-CN" sz="1800" dirty="0">
                    <a:effectLst/>
                    <a:latin typeface="Times New Roman" panose="02020603050405020304" pitchFamily="18" charset="0"/>
                    <a:cs typeface="Times New Roman" panose="02020603050405020304" pitchFamily="18" charset="0"/>
                  </a:rPr>
                  <a:t>OC</a:t>
                </a:r>
                <a:r>
                  <a:rPr lang="zh-CN" altLang="en-US" sz="1800" dirty="0">
                    <a:effectLst/>
                    <a:latin typeface="Times New Roman" panose="02020603050405020304" pitchFamily="18" charset="0"/>
                    <a:cs typeface="Times New Roman" panose="02020603050405020304" pitchFamily="18" charset="0"/>
                  </a:rPr>
                  <a:t>和</a:t>
                </a:r>
                <a:r>
                  <a:rPr lang="en-US" altLang="zh-CN" sz="1800" dirty="0">
                    <a:effectLst/>
                    <a:latin typeface="Times New Roman" panose="02020603050405020304" pitchFamily="18" charset="0"/>
                    <a:cs typeface="Times New Roman" panose="02020603050405020304" pitchFamily="18" charset="0"/>
                  </a:rPr>
                  <a:t>LS</a:t>
                </a:r>
                <a:r>
                  <a:rPr lang="zh-CN" altLang="en-US" sz="1800" dirty="0">
                    <a:effectLst/>
                    <a:latin typeface="Times New Roman" panose="02020603050405020304" pitchFamily="18" charset="0"/>
                    <a:cs typeface="Times New Roman" panose="02020603050405020304" pitchFamily="18" charset="0"/>
                  </a:rPr>
                  <a:t>下的平均</a:t>
                </a:r>
                <a:r>
                  <a:rPr lang="zh-CN" altLang="en-US" dirty="0">
                    <a:latin typeface="Times New Roman" panose="02020603050405020304" pitchFamily="18" charset="0"/>
                    <a:cs typeface="Times New Roman" panose="02020603050405020304" pitchFamily="18" charset="0"/>
                  </a:rPr>
                  <a:t>损失</a:t>
                </a:r>
                <a:r>
                  <a:rPr lang="en-US" altLang="zh-CN" sz="1800" dirty="0">
                    <a:effectLst/>
                    <a:latin typeface="Times New Roman" panose="02020603050405020304" pitchFamily="18" charset="0"/>
                    <a:cs typeface="Times New Roman" panose="02020603050405020304" pitchFamily="18" charset="0"/>
                  </a:rPr>
                  <a:t>:</a:t>
                </a:r>
                <a:endParaRPr lang="zh-CN" altLang="en-US" dirty="0">
                  <a:effectLst/>
                  <a:latin typeface="Times New Roman" panose="02020603050405020304" pitchFamily="18" charset="0"/>
                  <a:cs typeface="Times New Roman" panose="02020603050405020304" pitchFamily="18" charset="0"/>
                </a:endParaRPr>
              </a:p>
              <a:p>
                <a:pPr>
                  <a:lnSpc>
                    <a:spcPct val="150000"/>
                  </a:lnSpc>
                </a:pPr>
                <a:endParaRPr lang="en-US" altLang="zh-CN" sz="1800" dirty="0">
                  <a:effectLst/>
                  <a:latin typeface="Times New Roman" panose="02020603050405020304" pitchFamily="18" charset="0"/>
                  <a:cs typeface="Times New Roman" panose="02020603050405020304" pitchFamily="18" charset="0"/>
                </a:endParaRPr>
              </a:p>
              <a:p>
                <a:pPr>
                  <a:lnSpc>
                    <a:spcPct val="150000"/>
                  </a:lnSpc>
                </a:pPr>
                <a:endParaRPr lang="en-US" altLang="zh-CN" sz="1800" dirty="0">
                  <a:effectLst/>
                  <a:latin typeface="Times New Roman" panose="02020603050405020304" pitchFamily="18" charset="0"/>
                  <a:cs typeface="Times New Roman" panose="02020603050405020304" pitchFamily="18" charset="0"/>
                </a:endParaRPr>
              </a:p>
              <a:p>
                <a:pPr>
                  <a:lnSpc>
                    <a:spcPct val="150000"/>
                  </a:lnSpc>
                </a:pPr>
                <a:r>
                  <a:rPr lang="zh-CN" altLang="en-US" sz="1800" dirty="0">
                    <a:effectLst/>
                    <a:latin typeface="Times New Roman" panose="02020603050405020304" pitchFamily="18" charset="0"/>
                    <a:cs typeface="Times New Roman" panose="02020603050405020304" pitchFamily="18" charset="0"/>
                  </a:rPr>
                  <a:t>其中，</a:t>
                </a:r>
                <a14:m>
                  <m:oMath xmlns:m="http://schemas.openxmlformats.org/officeDocument/2006/math">
                    <m:sSub>
                      <m:sSubPr>
                        <m:ctrlPr>
                          <a:rPr lang="en-US" altLang="zh-CN" sz="1800" i="1" dirty="0" smtClean="0">
                            <a:effectLst/>
                            <a:latin typeface="Cambria Math" panose="02040503050406030204" pitchFamily="18" charset="0"/>
                            <a:cs typeface="Times New Roman" panose="02020603050405020304" pitchFamily="18" charset="0"/>
                          </a:rPr>
                        </m:ctrlPr>
                      </m:sSubPr>
                      <m:e>
                        <m:r>
                          <a:rPr lang="zh-CN" altLang="en-US" sz="1800" i="1" dirty="0" smtClean="0">
                            <a:effectLst/>
                            <a:latin typeface="Cambria Math" panose="02040503050406030204" pitchFamily="18" charset="0"/>
                            <a:cs typeface="Times New Roman" panose="02020603050405020304" pitchFamily="18" charset="0"/>
                          </a:rPr>
                          <m:t>𝜑</m:t>
                        </m:r>
                      </m:e>
                      <m:sub>
                        <m:sSub>
                          <m:sSubPr>
                            <m:ctrlPr>
                              <a:rPr lang="en-US" altLang="zh-CN" sz="1800" i="1" dirty="0" smtClean="0">
                                <a:effectLst/>
                                <a:latin typeface="Cambria Math" panose="02040503050406030204" pitchFamily="18" charset="0"/>
                                <a:cs typeface="Times New Roman" panose="02020603050405020304" pitchFamily="18" charset="0"/>
                              </a:rPr>
                            </m:ctrlPr>
                          </m:sSubPr>
                          <m:e>
                            <m:r>
                              <a:rPr lang="en-US" altLang="zh-CN" sz="1800" b="0" i="1" dirty="0" smtClean="0">
                                <a:effectLst/>
                                <a:latin typeface="Cambria Math" panose="02040503050406030204" pitchFamily="18" charset="0"/>
                                <a:cs typeface="Times New Roman" panose="02020603050405020304" pitchFamily="18" charset="0"/>
                              </a:rPr>
                              <m:t>𝑎</m:t>
                            </m:r>
                          </m:e>
                          <m:sub>
                            <m:r>
                              <a:rPr lang="en-US" altLang="zh-CN" sz="1800" b="0" i="1" dirty="0" smtClean="0">
                                <a:effectLst/>
                                <a:latin typeface="Cambria Math" panose="02040503050406030204" pitchFamily="18" charset="0"/>
                                <a:cs typeface="Times New Roman" panose="02020603050405020304" pitchFamily="18" charset="0"/>
                              </a:rPr>
                              <m:t>𝑚</m:t>
                            </m:r>
                          </m:sub>
                        </m:sSub>
                      </m:sub>
                    </m:sSub>
                    <m:r>
                      <a:rPr lang="en-US" altLang="zh-CN" sz="1800" i="1" dirty="0" smtClean="0">
                        <a:effectLst/>
                        <a:latin typeface="Cambria Math" panose="02040503050406030204" pitchFamily="18" charset="0"/>
                        <a:cs typeface="Times New Roman" panose="02020603050405020304" pitchFamily="18" charset="0"/>
                      </a:rPr>
                      <m:t>(</m:t>
                    </m:r>
                    <m:r>
                      <a:rPr lang="en-US" altLang="zh-CN" sz="1800" i="1" dirty="0" smtClean="0">
                        <a:effectLst/>
                        <a:latin typeface="Cambria Math" panose="02040503050406030204" pitchFamily="18" charset="0"/>
                        <a:cs typeface="Times New Roman" panose="02020603050405020304" pitchFamily="18" charset="0"/>
                      </a:rPr>
                      <m:t>𝐾</m:t>
                    </m:r>
                    <m:r>
                      <a:rPr lang="en-US" altLang="zh-CN" sz="1800" i="1" dirty="0" smtClean="0">
                        <a:effectLst/>
                        <a:latin typeface="Cambria Math" panose="02040503050406030204" pitchFamily="18" charset="0"/>
                        <a:cs typeface="Times New Roman" panose="02020603050405020304" pitchFamily="18" charset="0"/>
                      </a:rPr>
                      <m:t>)</m:t>
                    </m:r>
                  </m:oMath>
                </a14:m>
                <a:r>
                  <a:rPr lang="zh-CN" altLang="en-US" sz="1800" dirty="0">
                    <a:effectLst/>
                    <a:latin typeface="Times New Roman" panose="02020603050405020304" pitchFamily="18" charset="0"/>
                    <a:cs typeface="Times New Roman" panose="02020603050405020304" pitchFamily="18" charset="0"/>
                  </a:rPr>
                  <a:t>表示将</a:t>
                </a:r>
                <a14:m>
                  <m:oMath xmlns:m="http://schemas.openxmlformats.org/officeDocument/2006/math">
                    <m:sSub>
                      <m:sSubPr>
                        <m:ctrlPr>
                          <a:rPr lang="en-US" altLang="zh-CN" sz="1800" i="1" smtClean="0">
                            <a:effectLst/>
                            <a:latin typeface="Cambria Math" panose="02040503050406030204" pitchFamily="18" charset="0"/>
                            <a:cs typeface="Times New Roman" panose="02020603050405020304" pitchFamily="18" charset="0"/>
                          </a:rPr>
                        </m:ctrlPr>
                      </m:sSubPr>
                      <m:e>
                        <m:r>
                          <a:rPr lang="en-US" altLang="zh-CN" sz="1800" b="0" i="1" smtClean="0">
                            <a:effectLst/>
                            <a:latin typeface="Cambria Math" panose="02040503050406030204" pitchFamily="18" charset="0"/>
                            <a:cs typeface="Times New Roman" panose="02020603050405020304" pitchFamily="18" charset="0"/>
                          </a:rPr>
                          <m:t>𝑎</m:t>
                        </m:r>
                      </m:e>
                      <m:sub>
                        <m:r>
                          <a:rPr lang="en-US" altLang="zh-CN" sz="1800" b="0" i="1" smtClean="0">
                            <a:effectLst/>
                            <a:latin typeface="Cambria Math" panose="02040503050406030204" pitchFamily="18" charset="0"/>
                            <a:cs typeface="Times New Roman" panose="02020603050405020304" pitchFamily="18" charset="0"/>
                          </a:rPr>
                          <m:t>𝑚</m:t>
                        </m:r>
                      </m:sub>
                    </m:sSub>
                    <m:d>
                      <m:dPr>
                        <m:ctrlPr>
                          <a:rPr lang="en-US" altLang="zh-CN" sz="1800" i="1" smtClean="0">
                            <a:effectLst/>
                            <a:latin typeface="Cambria Math" panose="02040503050406030204" pitchFamily="18" charset="0"/>
                            <a:cs typeface="Times New Roman" panose="02020603050405020304" pitchFamily="18" charset="0"/>
                          </a:rPr>
                        </m:ctrlPr>
                      </m:dPr>
                      <m:e>
                        <m:r>
                          <a:rPr lang="en-US" altLang="zh-CN" sz="1800" b="0" i="1" smtClean="0">
                            <a:effectLst/>
                            <a:latin typeface="Cambria Math" panose="02040503050406030204" pitchFamily="18" charset="0"/>
                            <a:cs typeface="Times New Roman" panose="02020603050405020304" pitchFamily="18" charset="0"/>
                          </a:rPr>
                          <m:t>𝐾</m:t>
                        </m:r>
                      </m:e>
                    </m:d>
                  </m:oMath>
                </a14:m>
                <a:r>
                  <a:rPr lang="zh-CN" altLang="en-US" sz="1800" dirty="0">
                    <a:effectLst/>
                    <a:latin typeface="Times New Roman" panose="02020603050405020304" pitchFamily="18" charset="0"/>
                    <a:cs typeface="Times New Roman" panose="02020603050405020304" pitchFamily="18" charset="0"/>
                  </a:rPr>
                  <a:t>注入由</a:t>
                </a:r>
                <a:r>
                  <a:rPr lang="en-US" altLang="zh-CN" sz="1800" dirty="0">
                    <a:effectLst/>
                    <a:latin typeface="Times New Roman" panose="02020603050405020304" pitchFamily="18" charset="0"/>
                    <a:cs typeface="Times New Roman" panose="02020603050405020304" pitchFamily="18" charset="0"/>
                  </a:rPr>
                  <a:t>SCED</a:t>
                </a:r>
                <a:r>
                  <a:rPr lang="zh-CN" altLang="en-US" sz="1800" dirty="0">
                    <a:effectLst/>
                    <a:latin typeface="Times New Roman" panose="02020603050405020304" pitchFamily="18" charset="0"/>
                    <a:cs typeface="Times New Roman" panose="02020603050405020304" pitchFamily="18" charset="0"/>
                  </a:rPr>
                  <a:t>函数建模的控制中心后，所获得的</a:t>
                </a:r>
                <a:r>
                  <a:rPr lang="en-US" altLang="zh-CN" sz="1800" dirty="0">
                    <a:effectLst/>
                    <a:latin typeface="Times New Roman" panose="02020603050405020304" pitchFamily="18" charset="0"/>
                    <a:cs typeface="Times New Roman" panose="02020603050405020304" pitchFamily="18" charset="0"/>
                  </a:rPr>
                  <a:t>OC</a:t>
                </a:r>
                <a:r>
                  <a:rPr lang="zh-CN" altLang="en-US" sz="1800" dirty="0">
                    <a:effectLst/>
                    <a:latin typeface="Times New Roman" panose="02020603050405020304" pitchFamily="18" charset="0"/>
                    <a:cs typeface="Times New Roman" panose="02020603050405020304" pitchFamily="18" charset="0"/>
                  </a:rPr>
                  <a:t>或</a:t>
                </a:r>
                <a:r>
                  <a:rPr lang="en-US" altLang="zh-CN" sz="1800" dirty="0">
                    <a:effectLst/>
                    <a:latin typeface="Times New Roman" panose="02020603050405020304" pitchFamily="18" charset="0"/>
                    <a:cs typeface="Times New Roman" panose="02020603050405020304" pitchFamily="18" charset="0"/>
                  </a:rPr>
                  <a:t>LS</a:t>
                </a:r>
                <a:r>
                  <a:rPr lang="zh-CN" altLang="en-US" sz="1800" dirty="0">
                    <a:effectLst/>
                    <a:latin typeface="Times New Roman" panose="02020603050405020304" pitchFamily="18" charset="0"/>
                    <a:cs typeface="Times New Roman" panose="02020603050405020304" pitchFamily="18" charset="0"/>
                  </a:rPr>
                  <a:t>的量。</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𝜑</m:t>
                        </m:r>
                      </m:e>
                    </m:acc>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𝐾</m:t>
                        </m:r>
                      </m:e>
                    </m:d>
                  </m:oMath>
                </a14:m>
                <a:r>
                  <a:rPr lang="zh-CN" altLang="en-US" sz="1800" dirty="0">
                    <a:effectLst/>
                    <a:latin typeface="Times New Roman" panose="02020603050405020304" pitchFamily="18" charset="0"/>
                    <a:cs typeface="Times New Roman" panose="02020603050405020304" pitchFamily="18" charset="0"/>
                  </a:rPr>
                  <a:t>越低，则总体上防御效果越好。为了捕获在所有可能的防御链中导致最佳防御效能的最重要的链</a:t>
                </a:r>
                <a:r>
                  <a:rPr lang="en-US" altLang="zh-CN" sz="1800" dirty="0">
                    <a:effectLst/>
                    <a:latin typeface="Times New Roman" panose="02020603050405020304" pitchFamily="18" charset="0"/>
                    <a:cs typeface="Times New Roman" panose="02020603050405020304" pitchFamily="18" charset="0"/>
                  </a:rPr>
                  <a:t>C *</a:t>
                </a:r>
                <a:r>
                  <a:rPr lang="zh-CN" altLang="en-US" sz="1800" dirty="0">
                    <a:effectLst/>
                    <a:latin typeface="Times New Roman" panose="02020603050405020304" pitchFamily="18" charset="0"/>
                    <a:cs typeface="Times New Roman" panose="02020603050405020304" pitchFamily="18" charset="0"/>
                  </a:rPr>
                  <a:t>， </a:t>
                </a:r>
                <a:r>
                  <a:rPr lang="en-US" altLang="zh-CN" sz="1800" dirty="0">
                    <a:effectLst/>
                    <a:latin typeface="Times New Roman" panose="02020603050405020304" pitchFamily="18" charset="0"/>
                    <a:cs typeface="Times New Roman" panose="02020603050405020304" pitchFamily="18" charset="0"/>
                  </a:rPr>
                  <a:t>C *</a:t>
                </a:r>
                <a:r>
                  <a:rPr lang="zh-CN" altLang="en-US" sz="1800" dirty="0">
                    <a:effectLst/>
                    <a:latin typeface="Times New Roman" panose="02020603050405020304" pitchFamily="18" charset="0"/>
                    <a:cs typeface="Times New Roman" panose="02020603050405020304" pitchFamily="18" charset="0"/>
                  </a:rPr>
                  <a:t>的选择需要满足</a:t>
                </a:r>
                <a:r>
                  <a:rPr lang="en-US" altLang="zh-CN" sz="1800" dirty="0">
                    <a:effectLst/>
                    <a:latin typeface="Times New Roman" panose="02020603050405020304" pitchFamily="18" charset="0"/>
                    <a:cs typeface="Times New Roman" panose="02020603050405020304" pitchFamily="18" charset="0"/>
                  </a:rPr>
                  <a:t>(11):</a:t>
                </a: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r>
                  <a:rPr lang="zh-CN" altLang="en-US" sz="1800" dirty="0">
                    <a:effectLst/>
                    <a:latin typeface="Times New Roman" panose="02020603050405020304" pitchFamily="18" charset="0"/>
                    <a:cs typeface="Times New Roman" panose="02020603050405020304" pitchFamily="18" charset="0"/>
                  </a:rPr>
                  <a:t>其中</a:t>
                </a:r>
                <a:r>
                  <a:rPr lang="en-US" altLang="zh-CN" sz="1800" dirty="0">
                    <a:effectLst/>
                    <a:latin typeface="Times New Roman" panose="02020603050405020304" pitchFamily="18" charset="0"/>
                    <a:cs typeface="Times New Roman" panose="02020603050405020304" pitchFamily="18" charset="0"/>
                  </a:rPr>
                  <a:t>Nc</a:t>
                </a:r>
                <a:r>
                  <a:rPr lang="zh-CN" altLang="en-US" sz="1800" dirty="0">
                    <a:effectLst/>
                    <a:latin typeface="Times New Roman" panose="02020603050405020304" pitchFamily="18" charset="0"/>
                    <a:cs typeface="Times New Roman" panose="02020603050405020304" pitchFamily="18" charset="0"/>
                  </a:rPr>
                  <a:t>是可能被合成的链的总数。</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𝜑</m:t>
                        </m:r>
                      </m:e>
                    </m:acc>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𝐾</m:t>
                        </m:r>
                      </m:e>
                    </m:d>
                    <m:r>
                      <a:rPr lang="en-US" altLang="zh-CN" i="1">
                        <a:latin typeface="Cambria Math" panose="02040503050406030204" pitchFamily="18" charset="0"/>
                      </a:rPr>
                      <m:t> </m:t>
                    </m:r>
                  </m:oMath>
                </a14:m>
                <a:r>
                  <a:rPr lang="en-US" altLang="zh-CN" sz="1800" dirty="0">
                    <a:effectLst/>
                    <a:latin typeface="Times New Roman" panose="02020603050405020304" pitchFamily="18" charset="0"/>
                    <a:cs typeface="Times New Roman" panose="02020603050405020304" pitchFamily="18" charset="0"/>
                  </a:rPr>
                  <a:t>(Ck) (K = 1</a:t>
                </a:r>
                <a:r>
                  <a:rPr lang="zh-CN" altLang="en-US" sz="1800" dirty="0">
                    <a:effectLst/>
                    <a:latin typeface="Times New Roman" panose="02020603050405020304" pitchFamily="18" charset="0"/>
                    <a:cs typeface="Times New Roman" panose="02020603050405020304" pitchFamily="18" charset="0"/>
                  </a:rPr>
                  <a:t>，</a:t>
                </a:r>
                <a:r>
                  <a:rPr lang="en-US" altLang="zh-CN" sz="1800" dirty="0">
                    <a:effectLst/>
                    <a:latin typeface="Times New Roman" panose="02020603050405020304" pitchFamily="18" charset="0"/>
                    <a:cs typeface="Times New Roman" panose="02020603050405020304" pitchFamily="18" charset="0"/>
                  </a:rPr>
                  <a:t>…</a:t>
                </a:r>
                <a:r>
                  <a:rPr lang="zh-CN" altLang="en-US" sz="1800" dirty="0">
                    <a:effectLst/>
                    <a:latin typeface="Times New Roman" panose="02020603050405020304" pitchFamily="18" charset="0"/>
                    <a:cs typeface="Times New Roman" panose="02020603050405020304" pitchFamily="18" charset="0"/>
                  </a:rPr>
                  <a:t>， </a:t>
                </a:r>
                <a:r>
                  <a:rPr lang="en-US" altLang="zh-CN" sz="1800" dirty="0">
                    <a:effectLst/>
                    <a:latin typeface="Times New Roman" panose="02020603050405020304" pitchFamily="18" charset="0"/>
                    <a:cs typeface="Times New Roman" panose="02020603050405020304" pitchFamily="18" charset="0"/>
                  </a:rPr>
                  <a:t>Nc)</a:t>
                </a:r>
                <a:r>
                  <a:rPr lang="zh-CN" altLang="en-US" sz="1800" dirty="0">
                    <a:effectLst/>
                    <a:latin typeface="Times New Roman" panose="02020603050405020304" pitchFamily="18" charset="0"/>
                    <a:cs typeface="Times New Roman" panose="02020603050405020304" pitchFamily="18" charset="0"/>
                  </a:rPr>
                  <a:t>表示多场景</a:t>
                </a:r>
                <a:r>
                  <a:rPr lang="en-US" altLang="zh-CN" sz="1800" dirty="0">
                    <a:effectLst/>
                    <a:latin typeface="Times New Roman" panose="02020603050405020304" pitchFamily="18" charset="0"/>
                    <a:cs typeface="Times New Roman" panose="02020603050405020304" pitchFamily="18" charset="0"/>
                  </a:rPr>
                  <a:t>LRAs</a:t>
                </a:r>
                <a:r>
                  <a:rPr lang="zh-CN" altLang="en-US" sz="1800" dirty="0">
                    <a:effectLst/>
                    <a:latin typeface="Times New Roman" panose="02020603050405020304" pitchFamily="18" charset="0"/>
                    <a:cs typeface="Times New Roman" panose="02020603050405020304" pitchFamily="18" charset="0"/>
                  </a:rPr>
                  <a:t>下</a:t>
                </a:r>
                <a14:m>
                  <m:oMath xmlns:m="http://schemas.openxmlformats.org/officeDocument/2006/math">
                    <m:sSub>
                      <m:sSubPr>
                        <m:ctrlPr>
                          <a:rPr lang="en-US" altLang="zh-CN" sz="1800" i="1" smtClean="0">
                            <a:effectLst/>
                            <a:latin typeface="Cambria Math" panose="02040503050406030204" pitchFamily="18" charset="0"/>
                            <a:cs typeface="Times New Roman" panose="02020603050405020304" pitchFamily="18" charset="0"/>
                          </a:rPr>
                        </m:ctrlPr>
                      </m:sSubPr>
                      <m:e>
                        <m:r>
                          <a:rPr lang="en-US" altLang="zh-CN" sz="1800" b="0" i="1" smtClean="0">
                            <a:effectLst/>
                            <a:latin typeface="Cambria Math" panose="02040503050406030204" pitchFamily="18" charset="0"/>
                            <a:cs typeface="Times New Roman" panose="02020603050405020304" pitchFamily="18" charset="0"/>
                          </a:rPr>
                          <m:t>𝐶</m:t>
                        </m:r>
                      </m:e>
                      <m:sub>
                        <m:r>
                          <a:rPr lang="en-US" altLang="zh-CN" sz="1800" b="0" i="1" smtClean="0">
                            <a:effectLst/>
                            <a:latin typeface="Cambria Math" panose="02040503050406030204" pitchFamily="18" charset="0"/>
                            <a:cs typeface="Times New Roman" panose="02020603050405020304" pitchFamily="18" charset="0"/>
                          </a:rPr>
                          <m:t>𝑘</m:t>
                        </m:r>
                      </m:sub>
                    </m:sSub>
                  </m:oMath>
                </a14:m>
                <a:r>
                  <a:rPr lang="zh-CN" altLang="en-US" sz="1800" dirty="0">
                    <a:effectLst/>
                    <a:latin typeface="Times New Roman" panose="02020603050405020304" pitchFamily="18" charset="0"/>
                    <a:cs typeface="Times New Roman" panose="02020603050405020304" pitchFamily="18" charset="0"/>
                  </a:rPr>
                  <a:t>防御后</a:t>
                </a:r>
                <a:r>
                  <a:rPr lang="en-US" altLang="zh-CN" sz="1800" dirty="0">
                    <a:effectLst/>
                    <a:latin typeface="Times New Roman" panose="02020603050405020304" pitchFamily="18" charset="0"/>
                    <a:cs typeface="Times New Roman" panose="02020603050405020304" pitchFamily="18" charset="0"/>
                  </a:rPr>
                  <a:t>OC</a:t>
                </a:r>
                <a:r>
                  <a:rPr lang="zh-CN" altLang="en-US" sz="1800" dirty="0">
                    <a:effectLst/>
                    <a:latin typeface="Times New Roman" panose="02020603050405020304" pitchFamily="18" charset="0"/>
                    <a:cs typeface="Times New Roman" panose="02020603050405020304" pitchFamily="18" charset="0"/>
                  </a:rPr>
                  <a:t>或</a:t>
                </a:r>
                <a:r>
                  <a:rPr lang="en-US" altLang="zh-CN" sz="1800" dirty="0">
                    <a:effectLst/>
                    <a:latin typeface="Times New Roman" panose="02020603050405020304" pitchFamily="18" charset="0"/>
                    <a:cs typeface="Times New Roman" panose="02020603050405020304" pitchFamily="18" charset="0"/>
                  </a:rPr>
                  <a:t>LS</a:t>
                </a:r>
                <a:r>
                  <a:rPr lang="zh-CN" altLang="en-US" sz="1800" dirty="0">
                    <a:effectLst/>
                    <a:latin typeface="Times New Roman" panose="02020603050405020304" pitchFamily="18" charset="0"/>
                    <a:cs typeface="Times New Roman" panose="02020603050405020304" pitchFamily="18" charset="0"/>
                  </a:rPr>
                  <a:t>的平均值</a:t>
                </a:r>
                <a:endParaRPr lang="zh-CN" altLang="en-US" dirty="0">
                  <a:latin typeface="Times New Roman" panose="02020603050405020304" pitchFamily="18" charset="0"/>
                  <a:cs typeface="Times New Roman" panose="02020603050405020304" pitchFamily="18" charset="0"/>
                </a:endParaRPr>
              </a:p>
            </p:txBody>
          </p:sp>
        </mc:Choice>
        <mc:Fallback>
          <p:sp>
            <p:nvSpPr>
              <p:cNvPr id="16" name="文本框 15">
                <a:extLst>
                  <a:ext uri="{FF2B5EF4-FFF2-40B4-BE49-F238E27FC236}">
                    <a16:creationId xmlns:a16="http://schemas.microsoft.com/office/drawing/2014/main" id="{AECAA9A0-0C8D-617E-106B-EC44E0ACD7A5}"/>
                  </a:ext>
                </a:extLst>
              </p:cNvPr>
              <p:cNvSpPr txBox="1">
                <a:spLocks noRot="1" noChangeAspect="1" noMove="1" noResize="1" noEditPoints="1" noAdjustHandles="1" noChangeArrowheads="1" noChangeShapeType="1" noTextEdit="1"/>
              </p:cNvSpPr>
              <p:nvPr/>
            </p:nvSpPr>
            <p:spPr>
              <a:xfrm>
                <a:off x="866774" y="1569601"/>
                <a:ext cx="10529889" cy="4656788"/>
              </a:xfrm>
              <a:prstGeom prst="rect">
                <a:avLst/>
              </a:prstGeom>
              <a:blipFill>
                <a:blip r:embed="rId4"/>
                <a:stretch>
                  <a:fillRect l="-463" r="-2604" b="-117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0F97D17-257E-DEE6-EA84-3401B87FB4FE}"/>
              </a:ext>
            </a:extLst>
          </p:cNvPr>
          <p:cNvPicPr>
            <a:picLocks noChangeAspect="1"/>
          </p:cNvPicPr>
          <p:nvPr/>
        </p:nvPicPr>
        <p:blipFill>
          <a:blip r:embed="rId5"/>
          <a:stretch>
            <a:fillRect/>
          </a:stretch>
        </p:blipFill>
        <p:spPr>
          <a:xfrm>
            <a:off x="3324225" y="2891356"/>
            <a:ext cx="5053013" cy="836196"/>
          </a:xfrm>
          <a:prstGeom prst="rect">
            <a:avLst/>
          </a:prstGeom>
        </p:spPr>
      </p:pic>
      <p:pic>
        <p:nvPicPr>
          <p:cNvPr id="5" name="图片 4">
            <a:extLst>
              <a:ext uri="{FF2B5EF4-FFF2-40B4-BE49-F238E27FC236}">
                <a16:creationId xmlns:a16="http://schemas.microsoft.com/office/drawing/2014/main" id="{EB28DC31-C6ED-9A36-4E1E-03629087EFA1}"/>
              </a:ext>
            </a:extLst>
          </p:cNvPr>
          <p:cNvPicPr>
            <a:picLocks noChangeAspect="1"/>
          </p:cNvPicPr>
          <p:nvPr/>
        </p:nvPicPr>
        <p:blipFill>
          <a:blip r:embed="rId6"/>
          <a:stretch>
            <a:fillRect/>
          </a:stretch>
        </p:blipFill>
        <p:spPr>
          <a:xfrm>
            <a:off x="3243262" y="4699079"/>
            <a:ext cx="6102041" cy="700455"/>
          </a:xfrm>
          <a:prstGeom prst="rect">
            <a:avLst/>
          </a:prstGeom>
        </p:spPr>
      </p:pic>
    </p:spTree>
    <p:extLst>
      <p:ext uri="{BB962C8B-B14F-4D97-AF65-F5344CB8AC3E}">
        <p14:creationId xmlns:p14="http://schemas.microsoft.com/office/powerpoint/2010/main" val="2078278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4" name="文本框 13">
            <a:extLst>
              <a:ext uri="{FF2B5EF4-FFF2-40B4-BE49-F238E27FC236}">
                <a16:creationId xmlns:a16="http://schemas.microsoft.com/office/drawing/2014/main" id="{29AD4BF0-39C1-C20F-B32A-975E75F2F632}"/>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2. Markov Decision Process Model</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847F4ED6-109D-8364-2116-FADFA9537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211" y="2109698"/>
            <a:ext cx="6049170" cy="3052852"/>
          </a:xfrm>
          <a:prstGeom prst="rect">
            <a:avLst/>
          </a:prstGeom>
        </p:spPr>
      </p:pic>
      <p:sp>
        <p:nvSpPr>
          <p:cNvPr id="7" name="文本框 6">
            <a:extLst>
              <a:ext uri="{FF2B5EF4-FFF2-40B4-BE49-F238E27FC236}">
                <a16:creationId xmlns:a16="http://schemas.microsoft.com/office/drawing/2014/main" id="{DE60E7B1-3F34-28CC-7B8C-3271064E9A3A}"/>
              </a:ext>
            </a:extLst>
          </p:cNvPr>
          <p:cNvSpPr txBox="1"/>
          <p:nvPr/>
        </p:nvSpPr>
        <p:spPr>
          <a:xfrm>
            <a:off x="414339" y="1622096"/>
            <a:ext cx="5219700" cy="4205126"/>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1800" dirty="0">
                <a:effectLst/>
              </a:rPr>
              <a:t>C *</a:t>
            </a:r>
            <a:r>
              <a:rPr lang="zh-CN" altLang="en-US" sz="1800" dirty="0">
                <a:effectLst/>
              </a:rPr>
              <a:t>的识别过程如图所示</a:t>
            </a:r>
            <a:endParaRPr lang="en-US" altLang="zh-CN" sz="1800" dirty="0">
              <a:effectLst/>
            </a:endParaRPr>
          </a:p>
          <a:p>
            <a:pPr marL="285750" indent="-285750">
              <a:lnSpc>
                <a:spcPct val="150000"/>
              </a:lnSpc>
              <a:buFont typeface="Wingdings" panose="05000000000000000000" pitchFamily="2" charset="2"/>
              <a:buChar char="p"/>
            </a:pPr>
            <a:r>
              <a:rPr lang="zh-CN" altLang="en-US" sz="1800" dirty="0">
                <a:effectLst/>
              </a:rPr>
              <a:t>将防御链识别问题表述为马尔可夫决策过程，使用</a:t>
            </a:r>
            <a:r>
              <a:rPr lang="en-US" altLang="zh-CN" sz="1800" dirty="0">
                <a:effectLst/>
              </a:rPr>
              <a:t>MDP</a:t>
            </a:r>
            <a:r>
              <a:rPr lang="zh-CN" altLang="en-US" sz="1800" dirty="0">
                <a:effectLst/>
              </a:rPr>
              <a:t>来制定一些重要链，然后确定最重要的链</a:t>
            </a:r>
            <a:r>
              <a:rPr lang="en-US" altLang="zh-CN" sz="1800" dirty="0">
                <a:effectLst/>
              </a:rPr>
              <a:t>C * </a:t>
            </a:r>
            <a:r>
              <a:rPr lang="zh-CN" altLang="en-US" sz="1800" dirty="0">
                <a:effectLst/>
              </a:rPr>
              <a:t>作为近似解。</a:t>
            </a:r>
            <a:endParaRPr lang="en-US" altLang="zh-CN" sz="1800" dirty="0">
              <a:effectLst/>
            </a:endParaRPr>
          </a:p>
          <a:p>
            <a:pPr marL="285750" indent="-285750">
              <a:lnSpc>
                <a:spcPct val="150000"/>
              </a:lnSpc>
              <a:buFont typeface="Wingdings" panose="05000000000000000000" pitchFamily="2" charset="2"/>
              <a:buChar char="p"/>
            </a:pPr>
            <a:r>
              <a:rPr lang="zh-CN" altLang="en-US" sz="1800" dirty="0">
                <a:effectLst/>
              </a:rPr>
              <a:t>系统操作员被视为一个虚拟的</a:t>
            </a:r>
            <a:r>
              <a:rPr lang="en-US" altLang="zh-CN" sz="1800" dirty="0">
                <a:effectLst/>
              </a:rPr>
              <a:t>Agent</a:t>
            </a:r>
            <a:r>
              <a:rPr lang="zh-CN" altLang="en-US" sz="1800" dirty="0">
                <a:effectLst/>
              </a:rPr>
              <a:t>，旨在通过一系列的分支加强行动来增强系统的网络安全。假设</a:t>
            </a:r>
            <a:r>
              <a:rPr lang="en-US" altLang="zh-CN" dirty="0"/>
              <a:t>A</a:t>
            </a:r>
            <a:r>
              <a:rPr lang="en-US" altLang="zh-CN" sz="1800" dirty="0">
                <a:effectLst/>
              </a:rPr>
              <a:t>gent</a:t>
            </a:r>
            <a:r>
              <a:rPr lang="zh-CN" altLang="en-US" sz="1800" dirty="0">
                <a:effectLst/>
              </a:rPr>
              <a:t>的防御资源有限，能够防御一个由</a:t>
            </a:r>
            <a:r>
              <a:rPr lang="en-US" altLang="zh-CN" sz="1800" dirty="0">
                <a:effectLst/>
              </a:rPr>
              <a:t>U</a:t>
            </a:r>
            <a:r>
              <a:rPr lang="zh-CN" altLang="en-US" sz="1800" dirty="0">
                <a:effectLst/>
              </a:rPr>
              <a:t>个分支组成的重要防御链，那么</a:t>
            </a:r>
            <a:r>
              <a:rPr lang="en-US" altLang="zh-CN" dirty="0"/>
              <a:t>A</a:t>
            </a:r>
            <a:r>
              <a:rPr lang="en-US" altLang="zh-CN" sz="1800" dirty="0">
                <a:effectLst/>
              </a:rPr>
              <a:t>gent</a:t>
            </a:r>
            <a:r>
              <a:rPr lang="zh-CN" altLang="en-US" sz="1800" dirty="0">
                <a:effectLst/>
              </a:rPr>
              <a:t>需要与环境连续交互</a:t>
            </a:r>
            <a:r>
              <a:rPr lang="en-US" altLang="zh-CN" sz="1800" dirty="0">
                <a:effectLst/>
              </a:rPr>
              <a:t>U</a:t>
            </a:r>
            <a:r>
              <a:rPr lang="zh-CN" altLang="en-US" sz="1800" dirty="0">
                <a:effectLst/>
              </a:rPr>
              <a:t>次，并在每个阶段</a:t>
            </a:r>
            <a:r>
              <a:rPr lang="en-US" altLang="zh-CN" sz="1800" dirty="0">
                <a:effectLst/>
              </a:rPr>
              <a:t>h(h = 1</a:t>
            </a:r>
            <a:r>
              <a:rPr lang="zh-CN" altLang="en-US" sz="1800" dirty="0">
                <a:effectLst/>
              </a:rPr>
              <a:t>，</a:t>
            </a:r>
            <a:r>
              <a:rPr lang="en-US" altLang="zh-CN" sz="1800" dirty="0">
                <a:effectLst/>
              </a:rPr>
              <a:t>…</a:t>
            </a:r>
            <a:r>
              <a:rPr lang="zh-CN" altLang="en-US" sz="1800" dirty="0">
                <a:effectLst/>
              </a:rPr>
              <a:t>， </a:t>
            </a:r>
            <a:r>
              <a:rPr lang="en-US" altLang="zh-CN" sz="1800" dirty="0">
                <a:effectLst/>
              </a:rPr>
              <a:t>U)</a:t>
            </a:r>
            <a:r>
              <a:rPr lang="zh-CN" altLang="en-US" sz="1800" dirty="0">
                <a:effectLst/>
              </a:rPr>
              <a:t>的相互作用来制定防御链</a:t>
            </a:r>
            <a:r>
              <a:rPr lang="zh-CN" altLang="en-US" dirty="0"/>
              <a:t> </a:t>
            </a:r>
          </a:p>
        </p:txBody>
      </p:sp>
    </p:spTree>
    <p:extLst>
      <p:ext uri="{BB962C8B-B14F-4D97-AF65-F5344CB8AC3E}">
        <p14:creationId xmlns:p14="http://schemas.microsoft.com/office/powerpoint/2010/main" val="2763522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4" name="文本框 13">
            <a:extLst>
              <a:ext uri="{FF2B5EF4-FFF2-40B4-BE49-F238E27FC236}">
                <a16:creationId xmlns:a16="http://schemas.microsoft.com/office/drawing/2014/main" id="{29AD4BF0-39C1-C20F-B32A-975E75F2F632}"/>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2. Markov Decision Process Model</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DE60E7B1-3F34-28CC-7B8C-3271064E9A3A}"/>
              </a:ext>
            </a:extLst>
          </p:cNvPr>
          <p:cNvSpPr txBox="1"/>
          <p:nvPr/>
        </p:nvSpPr>
        <p:spPr>
          <a:xfrm>
            <a:off x="759188" y="1639481"/>
            <a:ext cx="5989275" cy="3787960"/>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Times New Roman" panose="02020603050405020304" pitchFamily="18" charset="0"/>
                <a:cs typeface="Times New Roman" panose="02020603050405020304" pitchFamily="18" charset="0"/>
              </a:rPr>
              <a:t>基于</a:t>
            </a:r>
            <a:r>
              <a:rPr lang="en-US" altLang="zh-CN" sz="1800" dirty="0">
                <a:effectLst/>
                <a:latin typeface="Times New Roman" panose="02020603050405020304" pitchFamily="18" charset="0"/>
                <a:cs typeface="Times New Roman" panose="02020603050405020304" pitchFamily="18" charset="0"/>
              </a:rPr>
              <a:t>MDP</a:t>
            </a:r>
            <a:r>
              <a:rPr lang="zh-CN" altLang="en-US" sz="1800" dirty="0">
                <a:effectLst/>
                <a:latin typeface="Times New Roman" panose="02020603050405020304" pitchFamily="18" charset="0"/>
                <a:cs typeface="Times New Roman" panose="02020603050405020304" pitchFamily="18" charset="0"/>
              </a:rPr>
              <a:t>的防御链制定过程可以指定为</a:t>
            </a:r>
            <a:r>
              <a:rPr lang="en-US" altLang="zh-CN" sz="1800" dirty="0">
                <a:effectLst/>
                <a:latin typeface="Times New Roman" panose="02020603050405020304" pitchFamily="18" charset="0"/>
                <a:cs typeface="Times New Roman" panose="02020603050405020304" pitchFamily="18" charset="0"/>
              </a:rPr>
              <a:t>:</a:t>
            </a:r>
            <a:r>
              <a:rPr lang="zh-CN" altLang="en-US" sz="1800" dirty="0">
                <a:effectLst/>
                <a:latin typeface="Times New Roman" panose="02020603050405020304" pitchFamily="18" charset="0"/>
                <a:cs typeface="Times New Roman" panose="02020603050405020304" pitchFamily="18" charset="0"/>
              </a:rPr>
              <a:t>在每个阶段</a:t>
            </a:r>
            <a:r>
              <a:rPr lang="en-US" altLang="zh-CN" dirty="0">
                <a:latin typeface="Times New Roman" panose="02020603050405020304" pitchFamily="18" charset="0"/>
                <a:cs typeface="Times New Roman" panose="02020603050405020304" pitchFamily="18" charset="0"/>
              </a:rPr>
              <a:t>A</a:t>
            </a:r>
            <a:r>
              <a:rPr lang="en-US" altLang="zh-CN" sz="1800" dirty="0">
                <a:effectLst/>
                <a:latin typeface="Times New Roman" panose="02020603050405020304" pitchFamily="18" charset="0"/>
                <a:cs typeface="Times New Roman" panose="02020603050405020304" pitchFamily="18" charset="0"/>
              </a:rPr>
              <a:t>gent</a:t>
            </a:r>
            <a:r>
              <a:rPr lang="zh-CN" altLang="en-US" sz="1800" dirty="0">
                <a:effectLst/>
                <a:latin typeface="Times New Roman" panose="02020603050405020304" pitchFamily="18" charset="0"/>
                <a:cs typeface="Times New Roman" panose="02020603050405020304" pitchFamily="18" charset="0"/>
              </a:rPr>
              <a:t>从候选动作集合中选择一个动作</a:t>
            </a:r>
            <a:r>
              <a:rPr lang="en-US" altLang="zh-CN" sz="1800" dirty="0">
                <a:effectLst/>
                <a:latin typeface="Times New Roman" panose="02020603050405020304" pitchFamily="18" charset="0"/>
                <a:cs typeface="Times New Roman" panose="02020603050405020304" pitchFamily="18" charset="0"/>
              </a:rPr>
              <a:t>(</a:t>
            </a:r>
            <a:r>
              <a:rPr lang="zh-CN" altLang="en-US" sz="1800" dirty="0">
                <a:effectLst/>
                <a:latin typeface="Times New Roman" panose="02020603050405020304" pitchFamily="18" charset="0"/>
                <a:cs typeface="Times New Roman" panose="02020603050405020304" pitchFamily="18" charset="0"/>
              </a:rPr>
              <a:t>防御某个分支</a:t>
            </a:r>
            <a:r>
              <a:rPr lang="en-US" altLang="zh-CN" sz="1800" dirty="0">
                <a:effectLst/>
                <a:latin typeface="Times New Roman" panose="02020603050405020304" pitchFamily="18" charset="0"/>
                <a:cs typeface="Times New Roman" panose="02020603050405020304" pitchFamily="18" charset="0"/>
              </a:rPr>
              <a:t>) </a:t>
            </a:r>
            <a:r>
              <a:rPr lang="zh-CN" altLang="en-US" sz="1800" dirty="0">
                <a:effectLst/>
                <a:latin typeface="Times New Roman" panose="02020603050405020304" pitchFamily="18" charset="0"/>
                <a:cs typeface="Times New Roman" panose="02020603050405020304" pitchFamily="18" charset="0"/>
              </a:rPr>
              <a:t>，然后根据当前状态计算防御有效性</a:t>
            </a:r>
            <a:r>
              <a:rPr lang="en-US" altLang="zh-CN" sz="1800" dirty="0">
                <a:effectLst/>
                <a:latin typeface="Times New Roman" panose="02020603050405020304" pitchFamily="18" charset="0"/>
                <a:cs typeface="Times New Roman" panose="02020603050405020304" pitchFamily="18" charset="0"/>
              </a:rPr>
              <a:t>(</a:t>
            </a:r>
            <a:r>
              <a:rPr lang="zh-CN" altLang="en-US" sz="1800" dirty="0">
                <a:effectLst/>
                <a:latin typeface="Times New Roman" panose="02020603050405020304" pitchFamily="18" charset="0"/>
                <a:cs typeface="Times New Roman" panose="02020603050405020304" pitchFamily="18" charset="0"/>
              </a:rPr>
              <a:t>即奖励</a:t>
            </a:r>
            <a:r>
              <a:rPr lang="en-US" altLang="zh-CN" sz="1800" dirty="0">
                <a:effectLst/>
                <a:latin typeface="Times New Roman" panose="02020603050405020304" pitchFamily="18" charset="0"/>
                <a:cs typeface="Times New Roman" panose="02020603050405020304" pitchFamily="18" charset="0"/>
              </a:rPr>
              <a:t>) </a:t>
            </a:r>
            <a:r>
              <a:rPr lang="zh-CN" altLang="en-US" sz="1800" dirty="0">
                <a:effectLst/>
                <a:latin typeface="Times New Roman" panose="02020603050405020304" pitchFamily="18" charset="0"/>
                <a:cs typeface="Times New Roman" panose="02020603050405020304" pitchFamily="18" charset="0"/>
              </a:rPr>
              <a:t>，来衡量动作的有效性。</a:t>
            </a:r>
            <a:endParaRPr lang="en-US" altLang="zh-CN" sz="1800" dirty="0">
              <a:effectLst/>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Times New Roman" panose="02020603050405020304" pitchFamily="18" charset="0"/>
                <a:cs typeface="Times New Roman" panose="02020603050405020304" pitchFamily="18" charset="0"/>
              </a:rPr>
              <a:t>一旦选择了一个动作并将其添加到链中，系统状态将被更新，将进入下一个阶段。这个过程一直重复，直到最后一个阶段，称之为一个</a:t>
            </a:r>
            <a:r>
              <a:rPr lang="en-US" altLang="zh-CN" sz="1800" dirty="0">
                <a:effectLst/>
                <a:latin typeface="Times New Roman" panose="02020603050405020304" pitchFamily="18" charset="0"/>
                <a:cs typeface="Times New Roman" panose="02020603050405020304" pitchFamily="18" charset="0"/>
              </a:rPr>
              <a:t>episode</a:t>
            </a:r>
            <a:r>
              <a:rPr lang="zh-CN" altLang="en-US" sz="1800" dirty="0">
                <a:effectLst/>
                <a:latin typeface="Times New Roman" panose="02020603050405020304" pitchFamily="18" charset="0"/>
                <a:cs typeface="Times New Roman" panose="02020603050405020304" pitchFamily="18" charset="0"/>
              </a:rPr>
              <a:t>。</a:t>
            </a:r>
            <a:endParaRPr lang="en-US" altLang="zh-CN" sz="1800" dirty="0">
              <a:effectLst/>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Times New Roman" panose="02020603050405020304" pitchFamily="18" charset="0"/>
                <a:cs typeface="Times New Roman" panose="02020603050405020304" pitchFamily="18" charset="0"/>
              </a:rPr>
              <a:t>目标是使价值函数最大化，作为整个过程中累积的期望奖励</a:t>
            </a:r>
            <a:r>
              <a:rPr lang="zh-CN" altLang="en-US" dirty="0">
                <a:latin typeface="Times New Roman" panose="02020603050405020304" pitchFamily="18" charset="0"/>
                <a:cs typeface="Times New Roman" panose="02020603050405020304" pitchFamily="18" charset="0"/>
              </a:rPr>
              <a:t> </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6A39CB8F-482A-25AC-9342-E8DBC7783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7399" y="1765283"/>
            <a:ext cx="5003614" cy="3862991"/>
          </a:xfrm>
          <a:prstGeom prst="rect">
            <a:avLst/>
          </a:prstGeom>
        </p:spPr>
      </p:pic>
    </p:spTree>
    <p:extLst>
      <p:ext uri="{BB962C8B-B14F-4D97-AF65-F5344CB8AC3E}">
        <p14:creationId xmlns:p14="http://schemas.microsoft.com/office/powerpoint/2010/main" val="581263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4" name="文本框 13">
            <a:extLst>
              <a:ext uri="{FF2B5EF4-FFF2-40B4-BE49-F238E27FC236}">
                <a16:creationId xmlns:a16="http://schemas.microsoft.com/office/drawing/2014/main" id="{29AD4BF0-39C1-C20F-B32A-975E75F2F632}"/>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3</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RL-Based Defense Chain Formulation</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DE60E7B1-3F34-28CC-7B8C-3271064E9A3A}"/>
              </a:ext>
            </a:extLst>
          </p:cNvPr>
          <p:cNvSpPr txBox="1"/>
          <p:nvPr/>
        </p:nvSpPr>
        <p:spPr>
          <a:xfrm>
            <a:off x="759188" y="1639481"/>
            <a:ext cx="10727962" cy="881139"/>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Times New Roman" panose="02020603050405020304" pitchFamily="18" charset="0"/>
                <a:cs typeface="Times New Roman" panose="02020603050405020304" pitchFamily="18" charset="0"/>
              </a:rPr>
              <a:t>提出了一种基于经典</a:t>
            </a:r>
            <a:r>
              <a:rPr lang="en-US" altLang="zh-CN" dirty="0">
                <a:latin typeface="Times New Roman" panose="02020603050405020304" pitchFamily="18" charset="0"/>
                <a:cs typeface="Times New Roman" panose="02020603050405020304" pitchFamily="18" charset="0"/>
              </a:rPr>
              <a:t>Q</a:t>
            </a:r>
            <a:r>
              <a:rPr lang="zh-CN" altLang="en-US" sz="1800" dirty="0">
                <a:effectLst/>
                <a:latin typeface="Times New Roman" panose="02020603050405020304" pitchFamily="18" charset="0"/>
                <a:cs typeface="Times New Roman" panose="02020603050405020304" pitchFamily="18" charset="0"/>
              </a:rPr>
              <a:t>学习算法的强化学习</a:t>
            </a:r>
            <a:r>
              <a:rPr lang="en-US" altLang="zh-CN" sz="1800" dirty="0">
                <a:effectLst/>
                <a:latin typeface="Times New Roman" panose="02020603050405020304" pitchFamily="18" charset="0"/>
                <a:cs typeface="Times New Roman" panose="02020603050405020304" pitchFamily="18" charset="0"/>
              </a:rPr>
              <a:t>(RL)</a:t>
            </a:r>
            <a:r>
              <a:rPr lang="zh-CN" altLang="en-US" sz="1800" dirty="0">
                <a:effectLst/>
                <a:latin typeface="Times New Roman" panose="02020603050405020304" pitchFamily="18" charset="0"/>
                <a:cs typeface="Times New Roman" panose="02020603050405020304" pitchFamily="18" charset="0"/>
              </a:rPr>
              <a:t>方法。</a:t>
            </a:r>
            <a:r>
              <a:rPr lang="en-US" altLang="zh-CN" sz="1800" dirty="0">
                <a:effectLst/>
                <a:latin typeface="Times New Roman" panose="02020603050405020304" pitchFamily="18" charset="0"/>
                <a:cs typeface="Times New Roman" panose="02020603050405020304" pitchFamily="18" charset="0"/>
              </a:rPr>
              <a:t>RL</a:t>
            </a:r>
            <a:r>
              <a:rPr lang="zh-CN" altLang="en-US" sz="1800" dirty="0">
                <a:effectLst/>
                <a:latin typeface="Times New Roman" panose="02020603050405020304" pitchFamily="18" charset="0"/>
                <a:cs typeface="Times New Roman" panose="02020603050405020304" pitchFamily="18" charset="0"/>
              </a:rPr>
              <a:t>算法的目标是根据</a:t>
            </a:r>
            <a:r>
              <a:rPr lang="en-US" altLang="zh-CN" sz="1800" dirty="0">
                <a:effectLst/>
                <a:latin typeface="Times New Roman" panose="02020603050405020304" pitchFamily="18" charset="0"/>
                <a:cs typeface="Times New Roman" panose="02020603050405020304" pitchFamily="18" charset="0"/>
              </a:rPr>
              <a:t>Bellman</a:t>
            </a:r>
            <a:r>
              <a:rPr lang="zh-CN" altLang="en-US" sz="1800" dirty="0">
                <a:effectLst/>
                <a:latin typeface="Times New Roman" panose="02020603050405020304" pitchFamily="18" charset="0"/>
                <a:cs typeface="Times New Roman" panose="02020603050405020304" pitchFamily="18" charset="0"/>
              </a:rPr>
              <a:t>方程更新</a:t>
            </a:r>
            <a:r>
              <a:rPr lang="en-US" altLang="zh-CN" sz="1800" dirty="0">
                <a:effectLst/>
                <a:latin typeface="Times New Roman" panose="02020603050405020304" pitchFamily="18" charset="0"/>
                <a:cs typeface="Times New Roman" panose="02020603050405020304" pitchFamily="18" charset="0"/>
              </a:rPr>
              <a:t>Q-</a:t>
            </a:r>
            <a:r>
              <a:rPr lang="zh-CN" altLang="en-US" sz="1800" dirty="0">
                <a:effectLst/>
                <a:latin typeface="Times New Roman" panose="02020603050405020304" pitchFamily="18" charset="0"/>
                <a:cs typeface="Times New Roman" panose="02020603050405020304" pitchFamily="18" charset="0"/>
              </a:rPr>
              <a:t>值函数，为</a:t>
            </a:r>
            <a:r>
              <a:rPr lang="en-US" altLang="zh-CN" dirty="0">
                <a:latin typeface="Times New Roman" panose="02020603050405020304" pitchFamily="18" charset="0"/>
                <a:cs typeface="Times New Roman" panose="02020603050405020304" pitchFamily="18" charset="0"/>
              </a:rPr>
              <a:t>A</a:t>
            </a:r>
            <a:r>
              <a:rPr lang="en-US" altLang="zh-CN" sz="1800" dirty="0">
                <a:effectLst/>
                <a:latin typeface="Times New Roman" panose="02020603050405020304" pitchFamily="18" charset="0"/>
                <a:cs typeface="Times New Roman" panose="02020603050405020304" pitchFamily="18" charset="0"/>
              </a:rPr>
              <a:t>gent</a:t>
            </a:r>
            <a:r>
              <a:rPr lang="zh-CN" altLang="en-US" sz="1800" dirty="0">
                <a:effectLst/>
                <a:latin typeface="Times New Roman" panose="02020603050405020304" pitchFamily="18" charset="0"/>
                <a:cs typeface="Times New Roman" panose="02020603050405020304" pitchFamily="18" charset="0"/>
              </a:rPr>
              <a:t>找到最优策略</a:t>
            </a:r>
            <a:endParaRPr lang="en-US" altLang="zh-CN" sz="1800" dirty="0">
              <a:effectLst/>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AB3C60E-6E04-5682-C1C3-D76441A5770B}"/>
              </a:ext>
            </a:extLst>
          </p:cNvPr>
          <p:cNvPicPr>
            <a:picLocks noChangeAspect="1"/>
          </p:cNvPicPr>
          <p:nvPr/>
        </p:nvPicPr>
        <p:blipFill>
          <a:blip r:embed="rId4"/>
          <a:stretch>
            <a:fillRect/>
          </a:stretch>
        </p:blipFill>
        <p:spPr>
          <a:xfrm>
            <a:off x="2318489" y="2557463"/>
            <a:ext cx="6258774" cy="1019174"/>
          </a:xfrm>
          <a:prstGeom prst="rect">
            <a:avLst/>
          </a:prstGeom>
        </p:spPr>
      </p:pic>
      <p:sp>
        <p:nvSpPr>
          <p:cNvPr id="6" name="文本框 5">
            <a:extLst>
              <a:ext uri="{FF2B5EF4-FFF2-40B4-BE49-F238E27FC236}">
                <a16:creationId xmlns:a16="http://schemas.microsoft.com/office/drawing/2014/main" id="{F3BF1A3C-6CCF-DB64-D606-622BBB515130}"/>
              </a:ext>
            </a:extLst>
          </p:cNvPr>
          <p:cNvSpPr txBox="1"/>
          <p:nvPr/>
        </p:nvSpPr>
        <p:spPr>
          <a:xfrm>
            <a:off x="759188" y="3537892"/>
            <a:ext cx="10580325" cy="881139"/>
          </a:xfrm>
          <a:prstGeom prst="rect">
            <a:avLst/>
          </a:prstGeom>
          <a:noFill/>
        </p:spPr>
        <p:txBody>
          <a:bodyPr wrap="square">
            <a:spAutoFit/>
          </a:bodyPr>
          <a:lstStyle/>
          <a:p>
            <a:pPr>
              <a:lnSpc>
                <a:spcPct val="150000"/>
              </a:lnSpc>
            </a:pPr>
            <a:r>
              <a:rPr lang="zh-CN" altLang="en-US" sz="1800" dirty="0">
                <a:effectLst/>
              </a:rPr>
              <a:t>双</a:t>
            </a:r>
            <a:r>
              <a:rPr lang="en-US" altLang="zh-CN" sz="1800" dirty="0">
                <a:effectLst/>
              </a:rPr>
              <a:t>Q-</a:t>
            </a:r>
            <a:r>
              <a:rPr lang="zh-CN" altLang="en-US" sz="1800" dirty="0">
                <a:effectLst/>
              </a:rPr>
              <a:t>值函数</a:t>
            </a:r>
            <a:r>
              <a:rPr lang="en-US" altLang="zh-CN" sz="1800" dirty="0">
                <a:effectLst/>
              </a:rPr>
              <a:t>:</a:t>
            </a:r>
            <a:r>
              <a:rPr lang="zh-CN" altLang="en-US" sz="1800" dirty="0">
                <a:effectLst/>
              </a:rPr>
              <a:t>由于</a:t>
            </a:r>
            <a:r>
              <a:rPr lang="en-US" altLang="zh-CN" sz="1800" dirty="0">
                <a:effectLst/>
              </a:rPr>
              <a:t>LRA</a:t>
            </a:r>
            <a:r>
              <a:rPr lang="zh-CN" altLang="en-US" sz="1800" dirty="0">
                <a:effectLst/>
              </a:rPr>
              <a:t>的破坏作用本质上是双重的</a:t>
            </a:r>
            <a:r>
              <a:rPr lang="en-US" altLang="zh-CN" sz="1800" dirty="0">
                <a:effectLst/>
              </a:rPr>
              <a:t>(OC</a:t>
            </a:r>
            <a:r>
              <a:rPr lang="zh-CN" altLang="en-US" sz="1800" dirty="0">
                <a:effectLst/>
              </a:rPr>
              <a:t>和</a:t>
            </a:r>
            <a:r>
              <a:rPr lang="en-US" altLang="zh-CN" sz="1800" dirty="0">
                <a:effectLst/>
              </a:rPr>
              <a:t>LS)</a:t>
            </a:r>
            <a:r>
              <a:rPr lang="zh-CN" altLang="en-US" sz="1800" dirty="0">
                <a:effectLst/>
              </a:rPr>
              <a:t>，定义两组</a:t>
            </a:r>
            <a:r>
              <a:rPr lang="en-US" altLang="zh-CN" sz="1800" dirty="0">
                <a:effectLst/>
              </a:rPr>
              <a:t>r</a:t>
            </a:r>
            <a:r>
              <a:rPr lang="zh-CN" altLang="en-US" sz="1800" dirty="0">
                <a:effectLst/>
              </a:rPr>
              <a:t>和</a:t>
            </a:r>
            <a:r>
              <a:rPr lang="en-US" altLang="zh-CN" sz="1800" dirty="0">
                <a:effectLst/>
              </a:rPr>
              <a:t>Q</a:t>
            </a:r>
            <a:r>
              <a:rPr lang="zh-CN" altLang="en-US" sz="1800" dirty="0">
                <a:effectLst/>
              </a:rPr>
              <a:t>，将能够分别从经济和安全的角度构建两个重要的链。提出的</a:t>
            </a:r>
            <a:r>
              <a:rPr lang="en-US" altLang="zh-CN" sz="1800" dirty="0">
                <a:effectLst/>
              </a:rPr>
              <a:t>q -</a:t>
            </a:r>
            <a:r>
              <a:rPr lang="zh-CN" altLang="en-US" sz="1800" dirty="0">
                <a:effectLst/>
              </a:rPr>
              <a:t>值函数及其更新策略如下</a:t>
            </a:r>
            <a:r>
              <a:rPr lang="en-US" altLang="zh-CN" sz="1800" dirty="0">
                <a:effectLst/>
              </a:rPr>
              <a:t>:</a:t>
            </a:r>
            <a:r>
              <a:rPr lang="zh-CN" altLang="en-US" dirty="0"/>
              <a:t> </a:t>
            </a:r>
          </a:p>
        </p:txBody>
      </p:sp>
      <p:sp>
        <p:nvSpPr>
          <p:cNvPr id="9" name="文本框 8">
            <a:extLst>
              <a:ext uri="{FF2B5EF4-FFF2-40B4-BE49-F238E27FC236}">
                <a16:creationId xmlns:a16="http://schemas.microsoft.com/office/drawing/2014/main" id="{773AE3A2-4D6F-F2BD-62FA-ACA8A93B15E6}"/>
              </a:ext>
            </a:extLst>
          </p:cNvPr>
          <p:cNvSpPr txBox="1"/>
          <p:nvPr/>
        </p:nvSpPr>
        <p:spPr>
          <a:xfrm>
            <a:off x="807244" y="4419031"/>
            <a:ext cx="3798094" cy="369332"/>
          </a:xfrm>
          <a:prstGeom prst="rect">
            <a:avLst/>
          </a:prstGeom>
          <a:noFill/>
        </p:spPr>
        <p:txBody>
          <a:bodyPr wrap="square">
            <a:spAutoFit/>
          </a:bodyPr>
          <a:lstStyle/>
          <a:p>
            <a:r>
              <a:rPr lang="en-US" altLang="zh-CN" sz="1800" dirty="0">
                <a:effectLst/>
              </a:rPr>
              <a:t>(a)</a:t>
            </a:r>
            <a:r>
              <a:rPr lang="zh-CN" altLang="en-US" sz="1800" dirty="0">
                <a:effectLst/>
              </a:rPr>
              <a:t>基于</a:t>
            </a:r>
            <a:r>
              <a:rPr lang="en-US" altLang="zh-CN" sz="1800" dirty="0">
                <a:effectLst/>
              </a:rPr>
              <a:t>OC</a:t>
            </a:r>
            <a:r>
              <a:rPr lang="zh-CN" altLang="en-US" sz="1800" dirty="0">
                <a:effectLst/>
              </a:rPr>
              <a:t>的</a:t>
            </a:r>
            <a:r>
              <a:rPr lang="en-US" altLang="zh-CN" sz="1800" dirty="0">
                <a:effectLst/>
              </a:rPr>
              <a:t>Q</a:t>
            </a:r>
            <a:r>
              <a:rPr lang="zh-CN" altLang="en-US" sz="1800" dirty="0">
                <a:effectLst/>
              </a:rPr>
              <a:t>值函数</a:t>
            </a:r>
            <a:r>
              <a:rPr lang="en-US" altLang="zh-CN" sz="1800" dirty="0">
                <a:effectLst/>
              </a:rPr>
              <a:t>:</a:t>
            </a:r>
            <a:endParaRPr lang="zh-CN" altLang="en-US" dirty="0">
              <a:effectLst/>
            </a:endParaRPr>
          </a:p>
        </p:txBody>
      </p:sp>
      <p:pic>
        <p:nvPicPr>
          <p:cNvPr id="11" name="图片 10">
            <a:extLst>
              <a:ext uri="{FF2B5EF4-FFF2-40B4-BE49-F238E27FC236}">
                <a16:creationId xmlns:a16="http://schemas.microsoft.com/office/drawing/2014/main" id="{51F63645-63F9-2A39-9433-038D1E96CFFF}"/>
              </a:ext>
            </a:extLst>
          </p:cNvPr>
          <p:cNvPicPr>
            <a:picLocks noChangeAspect="1"/>
          </p:cNvPicPr>
          <p:nvPr/>
        </p:nvPicPr>
        <p:blipFill>
          <a:blip r:embed="rId5"/>
          <a:stretch>
            <a:fillRect/>
          </a:stretch>
        </p:blipFill>
        <p:spPr>
          <a:xfrm>
            <a:off x="199270" y="4905774"/>
            <a:ext cx="5700282" cy="1248409"/>
          </a:xfrm>
          <a:prstGeom prst="rect">
            <a:avLst/>
          </a:prstGeom>
        </p:spPr>
      </p:pic>
      <p:sp>
        <p:nvSpPr>
          <p:cNvPr id="13" name="文本框 12">
            <a:extLst>
              <a:ext uri="{FF2B5EF4-FFF2-40B4-BE49-F238E27FC236}">
                <a16:creationId xmlns:a16="http://schemas.microsoft.com/office/drawing/2014/main" id="{84BD1040-0B3F-0793-88BD-10C87F4FD5C3}"/>
              </a:ext>
            </a:extLst>
          </p:cNvPr>
          <p:cNvSpPr txBox="1"/>
          <p:nvPr/>
        </p:nvSpPr>
        <p:spPr>
          <a:xfrm>
            <a:off x="5998369" y="4414268"/>
            <a:ext cx="6129336" cy="369332"/>
          </a:xfrm>
          <a:prstGeom prst="rect">
            <a:avLst/>
          </a:prstGeom>
          <a:noFill/>
        </p:spPr>
        <p:txBody>
          <a:bodyPr wrap="square">
            <a:spAutoFit/>
          </a:bodyPr>
          <a:lstStyle/>
          <a:p>
            <a:r>
              <a:rPr lang="en-US" altLang="zh-CN" sz="1800" dirty="0">
                <a:effectLst/>
              </a:rPr>
              <a:t>(b)</a:t>
            </a:r>
            <a:r>
              <a:rPr lang="zh-CN" altLang="en-US" sz="1800" dirty="0">
                <a:effectLst/>
              </a:rPr>
              <a:t>基于</a:t>
            </a:r>
            <a:r>
              <a:rPr lang="en-US" altLang="zh-CN" sz="1800" dirty="0">
                <a:effectLst/>
              </a:rPr>
              <a:t>LS</a:t>
            </a:r>
            <a:r>
              <a:rPr lang="zh-CN" altLang="en-US" sz="1800" dirty="0">
                <a:effectLst/>
              </a:rPr>
              <a:t>的</a:t>
            </a:r>
            <a:r>
              <a:rPr lang="en-US" altLang="zh-CN" sz="1800" dirty="0">
                <a:effectLst/>
              </a:rPr>
              <a:t>Q </a:t>
            </a:r>
            <a:r>
              <a:rPr lang="zh-CN" altLang="en-US" sz="1800" dirty="0">
                <a:effectLst/>
              </a:rPr>
              <a:t>值函数</a:t>
            </a:r>
            <a:r>
              <a:rPr lang="en-US" altLang="zh-CN" sz="1800" dirty="0">
                <a:effectLst/>
              </a:rPr>
              <a:t>:</a:t>
            </a:r>
            <a:endParaRPr lang="zh-CN" altLang="en-US" dirty="0"/>
          </a:p>
        </p:txBody>
      </p:sp>
      <p:pic>
        <p:nvPicPr>
          <p:cNvPr id="16" name="图片 15">
            <a:extLst>
              <a:ext uri="{FF2B5EF4-FFF2-40B4-BE49-F238E27FC236}">
                <a16:creationId xmlns:a16="http://schemas.microsoft.com/office/drawing/2014/main" id="{0D0BB561-2948-9552-386D-CB97FD337195}"/>
              </a:ext>
            </a:extLst>
          </p:cNvPr>
          <p:cNvPicPr>
            <a:picLocks noChangeAspect="1"/>
          </p:cNvPicPr>
          <p:nvPr/>
        </p:nvPicPr>
        <p:blipFill>
          <a:blip r:embed="rId6"/>
          <a:stretch>
            <a:fillRect/>
          </a:stretch>
        </p:blipFill>
        <p:spPr>
          <a:xfrm>
            <a:off x="6096000" y="4805006"/>
            <a:ext cx="5795963" cy="1364467"/>
          </a:xfrm>
          <a:prstGeom prst="rect">
            <a:avLst/>
          </a:prstGeom>
        </p:spPr>
      </p:pic>
    </p:spTree>
    <p:extLst>
      <p:ext uri="{BB962C8B-B14F-4D97-AF65-F5344CB8AC3E}">
        <p14:creationId xmlns:p14="http://schemas.microsoft.com/office/powerpoint/2010/main" val="630524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4" name="文本框 13">
            <a:extLst>
              <a:ext uri="{FF2B5EF4-FFF2-40B4-BE49-F238E27FC236}">
                <a16:creationId xmlns:a16="http://schemas.microsoft.com/office/drawing/2014/main" id="{29AD4BF0-39C1-C20F-B32A-975E75F2F632}"/>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3. RL-Based Defense Chain Formulation</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DE60E7B1-3F34-28CC-7B8C-3271064E9A3A}"/>
              </a:ext>
            </a:extLst>
          </p:cNvPr>
          <p:cNvSpPr txBox="1"/>
          <p:nvPr/>
        </p:nvSpPr>
        <p:spPr>
          <a:xfrm>
            <a:off x="573881" y="1326437"/>
            <a:ext cx="10727962" cy="5036122"/>
          </a:xfrm>
          <a:prstGeom prst="rect">
            <a:avLst/>
          </a:prstGeom>
          <a:noFill/>
        </p:spPr>
        <p:txBody>
          <a:bodyPr wrap="square">
            <a:spAutoFit/>
          </a:bodyPr>
          <a:lstStyle/>
          <a:p>
            <a:pPr>
              <a:lnSpc>
                <a:spcPct val="150000"/>
              </a:lnSpc>
            </a:pPr>
            <a:r>
              <a:rPr lang="zh-CN" altLang="en-US" sz="1800" dirty="0">
                <a:effectLst/>
              </a:rPr>
              <a:t>这种“交叉更新”过程确保了</a:t>
            </a:r>
            <a:r>
              <a:rPr lang="en-US" altLang="zh-CN" sz="1800" dirty="0">
                <a:effectLst/>
              </a:rPr>
              <a:t>Agent</a:t>
            </a:r>
            <a:r>
              <a:rPr lang="zh-CN" altLang="en-US" sz="1800" dirty="0">
                <a:effectLst/>
              </a:rPr>
              <a:t>不会盲目追求经济或安全而牺牲另一方的利益。</a:t>
            </a:r>
            <a:endParaRPr lang="zh-CN" altLang="en-US" dirty="0">
              <a:effectLst/>
            </a:endParaRPr>
          </a:p>
          <a:p>
            <a:pPr>
              <a:lnSpc>
                <a:spcPct val="150000"/>
              </a:lnSpc>
            </a:pPr>
            <a:r>
              <a:rPr lang="en-US" altLang="zh-CN" sz="1800" dirty="0">
                <a:effectLst/>
              </a:rPr>
              <a:t>Agent</a:t>
            </a:r>
            <a:r>
              <a:rPr lang="zh-CN" altLang="en-US" sz="1800" dirty="0">
                <a:effectLst/>
              </a:rPr>
              <a:t>需要在每个阶段分别执行两种不同的操作来更新基于</a:t>
            </a:r>
            <a:r>
              <a:rPr lang="en-US" altLang="zh-CN" sz="1800" dirty="0">
                <a:effectLst/>
              </a:rPr>
              <a:t>OC</a:t>
            </a:r>
            <a:r>
              <a:rPr lang="zh-CN" altLang="en-US" sz="1800" dirty="0">
                <a:effectLst/>
              </a:rPr>
              <a:t>和基于</a:t>
            </a:r>
            <a:r>
              <a:rPr lang="en-US" altLang="zh-CN" sz="1800" dirty="0">
                <a:effectLst/>
              </a:rPr>
              <a:t>LS</a:t>
            </a:r>
            <a:r>
              <a:rPr lang="zh-CN" altLang="en-US" sz="1800" dirty="0">
                <a:effectLst/>
              </a:rPr>
              <a:t>的</a:t>
            </a:r>
            <a:r>
              <a:rPr lang="en-US" altLang="zh-CN" sz="1800" dirty="0">
                <a:effectLst/>
              </a:rPr>
              <a:t>Q</a:t>
            </a:r>
            <a:r>
              <a:rPr lang="zh-CN" altLang="en-US" sz="1800" dirty="0">
                <a:effectLst/>
              </a:rPr>
              <a:t>值函数，计算复杂度较高。从</a:t>
            </a:r>
            <a:r>
              <a:rPr lang="en-US" altLang="zh-CN" sz="1800" dirty="0">
                <a:effectLst/>
              </a:rPr>
              <a:t>SCED</a:t>
            </a:r>
            <a:r>
              <a:rPr lang="zh-CN" altLang="en-US" sz="1800" dirty="0">
                <a:effectLst/>
              </a:rPr>
              <a:t>模型中可以看出，在计算</a:t>
            </a:r>
            <a:r>
              <a:rPr lang="en-US" altLang="zh-CN" sz="1800" dirty="0">
                <a:effectLst/>
              </a:rPr>
              <a:t>OC</a:t>
            </a:r>
            <a:r>
              <a:rPr lang="zh-CN" altLang="en-US" sz="1800" dirty="0">
                <a:effectLst/>
              </a:rPr>
              <a:t>时已经考虑了</a:t>
            </a:r>
            <a:r>
              <a:rPr lang="en-US" altLang="zh-CN" sz="1800" dirty="0">
                <a:effectLst/>
              </a:rPr>
              <a:t>LS</a:t>
            </a:r>
            <a:r>
              <a:rPr lang="zh-CN" altLang="en-US" sz="1800" dirty="0">
                <a:effectLst/>
              </a:rPr>
              <a:t>的破坏作用。这促使开发一种并行策略，以同时计算一个行动的基于</a:t>
            </a:r>
            <a:r>
              <a:rPr lang="en-US" altLang="zh-CN" sz="1800" dirty="0">
                <a:effectLst/>
              </a:rPr>
              <a:t>OC</a:t>
            </a:r>
            <a:r>
              <a:rPr lang="zh-CN" altLang="en-US" sz="1800" dirty="0">
                <a:effectLst/>
              </a:rPr>
              <a:t>和基于</a:t>
            </a:r>
            <a:r>
              <a:rPr lang="en-US" altLang="zh-CN" sz="1800" dirty="0">
                <a:effectLst/>
              </a:rPr>
              <a:t>LS</a:t>
            </a:r>
            <a:r>
              <a:rPr lang="zh-CN" altLang="en-US" sz="1800" dirty="0">
                <a:effectLst/>
              </a:rPr>
              <a:t>的奖励。</a:t>
            </a:r>
            <a:endParaRPr lang="zh-CN" altLang="en-US" dirty="0"/>
          </a:p>
          <a:p>
            <a:pPr marL="342900" indent="-342900">
              <a:lnSpc>
                <a:spcPct val="150000"/>
              </a:lnSpc>
              <a:buAutoNum type="alphaLcParenBoth"/>
            </a:pPr>
            <a:r>
              <a:rPr lang="en-US" altLang="zh-CN" sz="1800" dirty="0">
                <a:effectLst/>
              </a:rPr>
              <a:t>Agent</a:t>
            </a:r>
            <a:r>
              <a:rPr lang="zh-CN" altLang="en-US" sz="1800" dirty="0">
                <a:effectLst/>
              </a:rPr>
              <a:t>在更新基于</a:t>
            </a:r>
            <a:r>
              <a:rPr lang="en-US" altLang="zh-CN" sz="1800" dirty="0">
                <a:effectLst/>
              </a:rPr>
              <a:t>OC</a:t>
            </a:r>
            <a:r>
              <a:rPr lang="zh-CN" altLang="en-US" sz="1800" dirty="0">
                <a:effectLst/>
              </a:rPr>
              <a:t>的</a:t>
            </a:r>
            <a:r>
              <a:rPr lang="en-US" altLang="zh-CN" sz="1800" dirty="0">
                <a:effectLst/>
              </a:rPr>
              <a:t>Q -</a:t>
            </a:r>
            <a:r>
              <a:rPr lang="zh-CN" altLang="en-US" sz="1800" dirty="0">
                <a:effectLst/>
              </a:rPr>
              <a:t>值函数</a:t>
            </a:r>
            <a:r>
              <a:rPr lang="en-US" altLang="zh-CN" sz="1800" dirty="0">
                <a:effectLst/>
              </a:rPr>
              <a:t>(17)</a:t>
            </a:r>
            <a:r>
              <a:rPr lang="zh-CN" altLang="en-US" sz="1800" dirty="0">
                <a:effectLst/>
              </a:rPr>
              <a:t>以制定基于</a:t>
            </a:r>
            <a:r>
              <a:rPr lang="en-US" altLang="zh-CN" sz="1800" dirty="0">
                <a:effectLst/>
              </a:rPr>
              <a:t>OC</a:t>
            </a:r>
            <a:r>
              <a:rPr lang="zh-CN" altLang="en-US" sz="1800" dirty="0">
                <a:effectLst/>
              </a:rPr>
              <a:t>的链时，可以同时更新基于</a:t>
            </a:r>
            <a:r>
              <a:rPr lang="en-US" altLang="zh-CN" sz="1800" dirty="0">
                <a:effectLst/>
              </a:rPr>
              <a:t>LS</a:t>
            </a:r>
            <a:r>
              <a:rPr lang="zh-CN" altLang="en-US" sz="1800" dirty="0">
                <a:effectLst/>
              </a:rPr>
              <a:t>的</a:t>
            </a:r>
            <a:r>
              <a:rPr lang="en-US" altLang="zh-CN" sz="1800" dirty="0">
                <a:effectLst/>
              </a:rPr>
              <a:t>Q -</a:t>
            </a:r>
            <a:r>
              <a:rPr lang="zh-CN" altLang="en-US" sz="1800" dirty="0">
                <a:effectLst/>
              </a:rPr>
              <a:t>值函数</a:t>
            </a:r>
            <a:endParaRPr lang="en-US" altLang="zh-CN" sz="1800" dirty="0">
              <a:effectLst/>
            </a:endParaRPr>
          </a:p>
          <a:p>
            <a:pPr>
              <a:lnSpc>
                <a:spcPct val="150000"/>
              </a:lnSpc>
            </a:pPr>
            <a:endParaRPr lang="en-US" altLang="zh-CN" sz="1800" dirty="0">
              <a:effectLst/>
            </a:endParaRPr>
          </a:p>
          <a:p>
            <a:pPr>
              <a:lnSpc>
                <a:spcPct val="150000"/>
              </a:lnSpc>
            </a:pPr>
            <a:endParaRPr lang="zh-CN" altLang="en-US" dirty="0"/>
          </a:p>
          <a:p>
            <a:pPr>
              <a:lnSpc>
                <a:spcPct val="150000"/>
              </a:lnSpc>
            </a:pPr>
            <a:r>
              <a:rPr lang="en-US" altLang="zh-CN" sz="1800" dirty="0">
                <a:effectLst/>
              </a:rPr>
              <a:t>(b)</a:t>
            </a:r>
            <a:r>
              <a:rPr lang="zh-CN" altLang="en-US" sz="1800" dirty="0">
                <a:effectLst/>
              </a:rPr>
              <a:t>同样，在更新基于</a:t>
            </a:r>
            <a:r>
              <a:rPr lang="en-US" altLang="zh-CN" sz="1800" dirty="0">
                <a:effectLst/>
              </a:rPr>
              <a:t>LS</a:t>
            </a:r>
            <a:r>
              <a:rPr lang="zh-CN" altLang="en-US" sz="1800" dirty="0">
                <a:effectLst/>
              </a:rPr>
              <a:t>的</a:t>
            </a:r>
            <a:r>
              <a:rPr lang="en-US" altLang="zh-CN" sz="1800" dirty="0">
                <a:effectLst/>
              </a:rPr>
              <a:t>Q -</a:t>
            </a:r>
            <a:r>
              <a:rPr lang="zh-CN" altLang="en-US" sz="1800" dirty="0">
                <a:effectLst/>
              </a:rPr>
              <a:t>值函数</a:t>
            </a:r>
            <a:r>
              <a:rPr lang="en-US" altLang="zh-CN" sz="1800" dirty="0">
                <a:effectLst/>
              </a:rPr>
              <a:t>(18)</a:t>
            </a:r>
            <a:r>
              <a:rPr lang="zh-CN" altLang="en-US" sz="1800" dirty="0">
                <a:effectLst/>
              </a:rPr>
              <a:t>以制定基于</a:t>
            </a:r>
            <a:r>
              <a:rPr lang="en-US" altLang="zh-CN" sz="1800" dirty="0">
                <a:effectLst/>
              </a:rPr>
              <a:t>ls</a:t>
            </a:r>
            <a:r>
              <a:rPr lang="zh-CN" altLang="en-US" sz="1800" dirty="0">
                <a:effectLst/>
              </a:rPr>
              <a:t>的链时，</a:t>
            </a:r>
            <a:r>
              <a:rPr lang="en-US" altLang="zh-CN" sz="1800" dirty="0">
                <a:effectLst/>
              </a:rPr>
              <a:t>Agent</a:t>
            </a:r>
            <a:r>
              <a:rPr lang="zh-CN" altLang="en-US" sz="1800" dirty="0">
                <a:effectLst/>
              </a:rPr>
              <a:t>可以同时更新基于</a:t>
            </a:r>
            <a:r>
              <a:rPr lang="en-US" altLang="zh-CN" sz="1800" dirty="0">
                <a:effectLst/>
              </a:rPr>
              <a:t>OC</a:t>
            </a:r>
            <a:r>
              <a:rPr lang="zh-CN" altLang="en-US" sz="1800" dirty="0">
                <a:effectLst/>
              </a:rPr>
              <a:t>的</a:t>
            </a:r>
            <a:r>
              <a:rPr lang="en-US" altLang="zh-CN" sz="1800" dirty="0">
                <a:effectLst/>
              </a:rPr>
              <a:t>Q -</a:t>
            </a:r>
            <a:r>
              <a:rPr lang="zh-CN" altLang="en-US" sz="1800" dirty="0">
                <a:effectLst/>
              </a:rPr>
              <a:t>值函数</a:t>
            </a:r>
            <a:endParaRPr lang="en-US" altLang="zh-CN" sz="1800" dirty="0">
              <a:effectLst/>
            </a:endParaRPr>
          </a:p>
          <a:p>
            <a:pPr>
              <a:lnSpc>
                <a:spcPct val="150000"/>
              </a:lnSpc>
            </a:pPr>
            <a:endParaRPr lang="en-US" altLang="zh-CN" dirty="0"/>
          </a:p>
          <a:p>
            <a:pPr>
              <a:lnSpc>
                <a:spcPct val="150000"/>
              </a:lnSpc>
            </a:pPr>
            <a:endParaRPr lang="zh-CN" altLang="en-US" dirty="0"/>
          </a:p>
          <a:p>
            <a:pPr>
              <a:lnSpc>
                <a:spcPct val="150000"/>
              </a:lnSpc>
            </a:pPr>
            <a:endParaRPr lang="en-US" altLang="zh-CN" sz="1800" dirty="0">
              <a:effectLst/>
            </a:endParaRPr>
          </a:p>
          <a:p>
            <a:pPr>
              <a:lnSpc>
                <a:spcPct val="150000"/>
              </a:lnSpc>
            </a:pPr>
            <a:r>
              <a:rPr lang="zh-CN" altLang="en-US" sz="1800" dirty="0">
                <a:effectLst/>
              </a:rPr>
              <a:t>通过将</a:t>
            </a:r>
            <a:r>
              <a:rPr lang="en-US" altLang="zh-CN" sz="1800" dirty="0">
                <a:effectLst/>
              </a:rPr>
              <a:t>(17)</a:t>
            </a:r>
            <a:r>
              <a:rPr lang="zh-CN" altLang="en-US" sz="1800" dirty="0">
                <a:effectLst/>
              </a:rPr>
              <a:t>和</a:t>
            </a:r>
            <a:r>
              <a:rPr lang="en-US" altLang="zh-CN" sz="1800" dirty="0">
                <a:effectLst/>
              </a:rPr>
              <a:t>(18)</a:t>
            </a:r>
            <a:r>
              <a:rPr lang="zh-CN" altLang="en-US" sz="1800" dirty="0">
                <a:effectLst/>
              </a:rPr>
              <a:t>与</a:t>
            </a:r>
            <a:r>
              <a:rPr lang="en-US" altLang="zh-CN" sz="1800" dirty="0">
                <a:effectLst/>
              </a:rPr>
              <a:t>(19)</a:t>
            </a:r>
            <a:r>
              <a:rPr lang="zh-CN" altLang="en-US" sz="1800" dirty="0">
                <a:effectLst/>
              </a:rPr>
              <a:t>和</a:t>
            </a:r>
            <a:r>
              <a:rPr lang="en-US" altLang="zh-CN" sz="1800" dirty="0">
                <a:effectLst/>
              </a:rPr>
              <a:t>(20)</a:t>
            </a:r>
            <a:r>
              <a:rPr lang="zh-CN" altLang="en-US" sz="1800" dirty="0">
                <a:effectLst/>
              </a:rPr>
              <a:t>结合，就可以同时构建基于</a:t>
            </a:r>
            <a:r>
              <a:rPr lang="en-US" altLang="zh-CN" sz="1800" dirty="0">
                <a:effectLst/>
              </a:rPr>
              <a:t>OC</a:t>
            </a:r>
            <a:r>
              <a:rPr lang="zh-CN" altLang="en-US" sz="1800" dirty="0">
                <a:effectLst/>
              </a:rPr>
              <a:t>和</a:t>
            </a:r>
            <a:r>
              <a:rPr lang="en-US" altLang="zh-CN" sz="1800" dirty="0">
                <a:effectLst/>
              </a:rPr>
              <a:t>LS</a:t>
            </a:r>
            <a:r>
              <a:rPr lang="zh-CN" altLang="en-US" sz="1800" dirty="0">
                <a:effectLst/>
              </a:rPr>
              <a:t>的防御链</a:t>
            </a:r>
            <a:endParaRPr lang="zh-CN" altLang="en-US" dirty="0"/>
          </a:p>
        </p:txBody>
      </p:sp>
      <p:pic>
        <p:nvPicPr>
          <p:cNvPr id="3" name="图片 2">
            <a:extLst>
              <a:ext uri="{FF2B5EF4-FFF2-40B4-BE49-F238E27FC236}">
                <a16:creationId xmlns:a16="http://schemas.microsoft.com/office/drawing/2014/main" id="{3C166FAF-9325-B84A-7E5C-8E207329AA35}"/>
              </a:ext>
            </a:extLst>
          </p:cNvPr>
          <p:cNvPicPr>
            <a:picLocks noChangeAspect="1"/>
          </p:cNvPicPr>
          <p:nvPr/>
        </p:nvPicPr>
        <p:blipFill>
          <a:blip r:embed="rId4"/>
          <a:stretch>
            <a:fillRect/>
          </a:stretch>
        </p:blipFill>
        <p:spPr>
          <a:xfrm>
            <a:off x="3400425" y="3366810"/>
            <a:ext cx="4591050" cy="1038225"/>
          </a:xfrm>
          <a:prstGeom prst="rect">
            <a:avLst/>
          </a:prstGeom>
        </p:spPr>
      </p:pic>
      <p:pic>
        <p:nvPicPr>
          <p:cNvPr id="8" name="图片 7">
            <a:extLst>
              <a:ext uri="{FF2B5EF4-FFF2-40B4-BE49-F238E27FC236}">
                <a16:creationId xmlns:a16="http://schemas.microsoft.com/office/drawing/2014/main" id="{AFA6BEA6-E4B1-40F4-2084-A65C5E9A01F5}"/>
              </a:ext>
            </a:extLst>
          </p:cNvPr>
          <p:cNvPicPr>
            <a:picLocks noChangeAspect="1"/>
          </p:cNvPicPr>
          <p:nvPr/>
        </p:nvPicPr>
        <p:blipFill>
          <a:blip r:embed="rId5"/>
          <a:stretch>
            <a:fillRect/>
          </a:stretch>
        </p:blipFill>
        <p:spPr>
          <a:xfrm>
            <a:off x="3290887" y="4830898"/>
            <a:ext cx="4591050" cy="1085850"/>
          </a:xfrm>
          <a:prstGeom prst="rect">
            <a:avLst/>
          </a:prstGeom>
        </p:spPr>
      </p:pic>
    </p:spTree>
    <p:extLst>
      <p:ext uri="{BB962C8B-B14F-4D97-AF65-F5344CB8AC3E}">
        <p14:creationId xmlns:p14="http://schemas.microsoft.com/office/powerpoint/2010/main" val="311825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4" name="文本框 13">
            <a:extLst>
              <a:ext uri="{FF2B5EF4-FFF2-40B4-BE49-F238E27FC236}">
                <a16:creationId xmlns:a16="http://schemas.microsoft.com/office/drawing/2014/main" id="{29AD4BF0-39C1-C20F-B32A-975E75F2F632}"/>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4</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Optimal Chain of Defense Identification</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DE60E7B1-3F34-28CC-7B8C-3271064E9A3A}"/>
              </a:ext>
            </a:extLst>
          </p:cNvPr>
          <p:cNvSpPr txBox="1"/>
          <p:nvPr/>
        </p:nvSpPr>
        <p:spPr>
          <a:xfrm>
            <a:off x="768713" y="1374639"/>
            <a:ext cx="10632712" cy="461895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对于系统中任意一个支路</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Li</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，将其作为初始支路，选择与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Li</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依次进行防御的最佳支路，即</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Li+1</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，其</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Q</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值最大，即防御效能最大</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在此基础上，将防御链</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VCi</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的权重</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W(</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VCi</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定义为所有链组件的</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Q</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值之和。权重越高，说明防御链在防御效能方面的性能越好。</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对于最重要链的识别，提出两个重要的规则：</a:t>
            </a:r>
            <a:endPar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800" dirty="0">
                <a:effectLst/>
              </a:rPr>
              <a:t>当系统没有现有</a:t>
            </a:r>
            <a:r>
              <a:rPr lang="en-US" altLang="zh-CN" sz="1800" dirty="0">
                <a:effectLst/>
              </a:rPr>
              <a:t>/</a:t>
            </a:r>
            <a:r>
              <a:rPr lang="zh-CN" altLang="en-US" sz="1800" dirty="0">
                <a:effectLst/>
              </a:rPr>
              <a:t>先前的分支增强时</a:t>
            </a:r>
            <a:r>
              <a:rPr lang="en-US" altLang="zh-CN" sz="1800" dirty="0">
                <a:effectLst/>
              </a:rPr>
              <a:t>:</a:t>
            </a:r>
            <a:r>
              <a:rPr lang="zh-CN" altLang="en-US" sz="1800" dirty="0">
                <a:effectLst/>
              </a:rPr>
              <a:t>可以将每个分支作为初始分支，计算一个有序的分支对</a:t>
            </a:r>
            <a:r>
              <a:rPr lang="en-US" altLang="zh-CN" sz="1800" dirty="0">
                <a:effectLst/>
              </a:rPr>
              <a:t>{Li, </a:t>
            </a:r>
            <a:r>
              <a:rPr lang="en-US" altLang="zh-CN" sz="1800" dirty="0" err="1">
                <a:effectLst/>
              </a:rPr>
              <a:t>Lj</a:t>
            </a:r>
            <a:r>
              <a:rPr lang="en-US" altLang="zh-CN" sz="1800" dirty="0">
                <a:effectLst/>
              </a:rPr>
              <a:t>}</a:t>
            </a:r>
            <a:r>
              <a:rPr lang="zh-CN" altLang="en-US" sz="1800" dirty="0">
                <a:effectLst/>
              </a:rPr>
              <a:t>，即序列</a:t>
            </a:r>
            <a:r>
              <a:rPr lang="en-US" altLang="zh-CN" sz="1800" dirty="0" err="1">
                <a:effectLst/>
              </a:rPr>
              <a:t>Li→Lj</a:t>
            </a:r>
            <a:r>
              <a:rPr lang="zh-CN" altLang="en-US" sz="1800" dirty="0">
                <a:effectLst/>
              </a:rPr>
              <a:t>，在所有制定的防御链中出现的频率。频率越高，表明</a:t>
            </a:r>
            <a:r>
              <a:rPr lang="en-US" altLang="zh-CN" sz="1800" dirty="0" err="1">
                <a:effectLst/>
              </a:rPr>
              <a:t>Li→Lj</a:t>
            </a:r>
            <a:r>
              <a:rPr lang="zh-CN" altLang="en-US" sz="1800" dirty="0">
                <a:effectLst/>
              </a:rPr>
              <a:t>序列在初始分支不存在的情况下，在建立防御效能方面越显著</a:t>
            </a:r>
            <a:r>
              <a:rPr lang="zh-CN" altLang="en-US" dirty="0"/>
              <a:t> </a:t>
            </a:r>
            <a:endPar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800" dirty="0">
                <a:effectLst/>
              </a:rPr>
              <a:t>当系统有一组现有</a:t>
            </a:r>
            <a:r>
              <a:rPr lang="en-US" altLang="zh-CN" sz="1800" dirty="0">
                <a:effectLst/>
              </a:rPr>
              <a:t>/</a:t>
            </a:r>
            <a:r>
              <a:rPr lang="zh-CN" altLang="en-US" sz="1800" dirty="0">
                <a:effectLst/>
              </a:rPr>
              <a:t>先前的分支进行增强</a:t>
            </a:r>
            <a:r>
              <a:rPr lang="en-US" altLang="zh-CN" sz="1800" dirty="0">
                <a:effectLst/>
              </a:rPr>
              <a:t>:</a:t>
            </a:r>
            <a:r>
              <a:rPr lang="zh-CN" altLang="en-US" sz="1800" dirty="0">
                <a:effectLst/>
              </a:rPr>
              <a:t>首先，将分支中的每个分支作为初始分支，并根据其中包含的其他分支的</a:t>
            </a:r>
            <a:r>
              <a:rPr lang="en-US" altLang="zh-CN" sz="1800" dirty="0">
                <a:effectLst/>
              </a:rPr>
              <a:t>Q</a:t>
            </a:r>
            <a:r>
              <a:rPr lang="zh-CN" altLang="en-US" sz="1800" dirty="0">
                <a:effectLst/>
              </a:rPr>
              <a:t>值对其进行排序，得到</a:t>
            </a:r>
            <a:r>
              <a:rPr lang="en-US" altLang="zh-CN" sz="1800" dirty="0">
                <a:effectLst/>
              </a:rPr>
              <a:t>v</a:t>
            </a:r>
            <a:r>
              <a:rPr lang="zh-CN" altLang="en-US" sz="1800" dirty="0">
                <a:effectLst/>
              </a:rPr>
              <a:t>个初始长度为</a:t>
            </a:r>
            <a:r>
              <a:rPr lang="en-US" altLang="zh-CN" sz="1800" dirty="0">
                <a:effectLst/>
              </a:rPr>
              <a:t>v</a:t>
            </a:r>
            <a:r>
              <a:rPr lang="zh-CN" altLang="en-US" sz="1800" dirty="0">
                <a:effectLst/>
              </a:rPr>
              <a:t>的初步防御链。对权重最大的初步防御链进行排序和选择</a:t>
            </a:r>
            <a:r>
              <a:rPr lang="zh-CN" altLang="en-US" dirty="0"/>
              <a:t> </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33350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4" name="文本框 13">
            <a:extLst>
              <a:ext uri="{FF2B5EF4-FFF2-40B4-BE49-F238E27FC236}">
                <a16:creationId xmlns:a16="http://schemas.microsoft.com/office/drawing/2014/main" id="{29AD4BF0-39C1-C20F-B32A-975E75F2F632}"/>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4. Optimal Chain of Defense Identification</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DE60E7B1-3F34-28CC-7B8C-3271064E9A3A}"/>
              </a:ext>
            </a:extLst>
          </p:cNvPr>
          <p:cNvSpPr txBox="1"/>
          <p:nvPr/>
        </p:nvSpPr>
        <p:spPr>
          <a:xfrm>
            <a:off x="740138" y="1848063"/>
            <a:ext cx="10632712" cy="3372462"/>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Times New Roman" panose="02020603050405020304" pitchFamily="18" charset="0"/>
                <a:cs typeface="Times New Roman" panose="02020603050405020304" pitchFamily="18" charset="0"/>
              </a:rPr>
              <a:t>一个系统有三个分支</a:t>
            </a:r>
            <a:r>
              <a:rPr lang="en-US" altLang="zh-CN" sz="1800" dirty="0" err="1">
                <a:effectLst/>
                <a:latin typeface="Times New Roman" panose="02020603050405020304" pitchFamily="18" charset="0"/>
                <a:cs typeface="Times New Roman" panose="02020603050405020304" pitchFamily="18" charset="0"/>
              </a:rPr>
              <a:t>Lj</a:t>
            </a:r>
            <a:r>
              <a:rPr lang="en-US" altLang="zh-CN" sz="1800" dirty="0">
                <a:effectLst/>
                <a:latin typeface="Times New Roman" panose="02020603050405020304" pitchFamily="18" charset="0"/>
                <a:cs typeface="Times New Roman" panose="02020603050405020304" pitchFamily="18" charset="0"/>
              </a:rPr>
              <a:t>, Lk, </a:t>
            </a:r>
            <a:r>
              <a:rPr lang="en-US" altLang="zh-CN" sz="1800" dirty="0" err="1">
                <a:effectLst/>
                <a:latin typeface="Times New Roman" panose="02020603050405020304" pitchFamily="18" charset="0"/>
                <a:cs typeface="Times New Roman" panose="02020603050405020304" pitchFamily="18" charset="0"/>
              </a:rPr>
              <a:t>Lm</a:t>
            </a:r>
            <a:r>
              <a:rPr lang="zh-CN" altLang="en-US" sz="1800" dirty="0">
                <a:effectLst/>
                <a:latin typeface="Times New Roman" panose="02020603050405020304" pitchFamily="18" charset="0"/>
                <a:cs typeface="Times New Roman" panose="02020603050405020304" pitchFamily="18" charset="0"/>
              </a:rPr>
              <a:t>，并且已有增强，即</a:t>
            </a:r>
            <a:r>
              <a:rPr lang="en-US" altLang="zh-CN" sz="1800" dirty="0">
                <a:effectLst/>
                <a:latin typeface="Times New Roman" panose="02020603050405020304" pitchFamily="18" charset="0"/>
                <a:cs typeface="Times New Roman" panose="02020603050405020304" pitchFamily="18" charset="0"/>
              </a:rPr>
              <a:t>D = {</a:t>
            </a:r>
            <a:r>
              <a:rPr lang="en-US" altLang="zh-CN" sz="1800" dirty="0" err="1">
                <a:effectLst/>
                <a:latin typeface="Times New Roman" panose="02020603050405020304" pitchFamily="18" charset="0"/>
                <a:cs typeface="Times New Roman" panose="02020603050405020304" pitchFamily="18" charset="0"/>
              </a:rPr>
              <a:t>Lj</a:t>
            </a:r>
            <a:r>
              <a:rPr lang="en-US" altLang="zh-CN" sz="1800" dirty="0">
                <a:effectLst/>
                <a:latin typeface="Times New Roman" panose="02020603050405020304" pitchFamily="18" charset="0"/>
                <a:cs typeface="Times New Roman" panose="02020603050405020304" pitchFamily="18" charset="0"/>
              </a:rPr>
              <a:t>, Lk, </a:t>
            </a:r>
            <a:r>
              <a:rPr lang="en-US" altLang="zh-CN" sz="1800" dirty="0" err="1">
                <a:effectLst/>
                <a:latin typeface="Times New Roman" panose="02020603050405020304" pitchFamily="18" charset="0"/>
                <a:cs typeface="Times New Roman" panose="02020603050405020304" pitchFamily="18" charset="0"/>
              </a:rPr>
              <a:t>Lm</a:t>
            </a:r>
            <a:r>
              <a:rPr lang="en-US" altLang="zh-CN" sz="1800" dirty="0">
                <a:effectLst/>
                <a:latin typeface="Times New Roman" panose="02020603050405020304" pitchFamily="18" charset="0"/>
                <a:cs typeface="Times New Roman" panose="02020603050405020304" pitchFamily="18" charset="0"/>
              </a:rPr>
              <a:t>}</a:t>
            </a:r>
            <a:r>
              <a:rPr lang="zh-CN" altLang="en-US" sz="1800" dirty="0">
                <a:effectLst/>
                <a:latin typeface="Times New Roman" panose="02020603050405020304" pitchFamily="18" charset="0"/>
                <a:cs typeface="Times New Roman" panose="02020603050405020304" pitchFamily="18" charset="0"/>
              </a:rPr>
              <a:t>，它们的</a:t>
            </a:r>
            <a:r>
              <a:rPr lang="en-US" altLang="zh-CN" sz="1800" dirty="0">
                <a:effectLst/>
                <a:latin typeface="Times New Roman" panose="02020603050405020304" pitchFamily="18" charset="0"/>
                <a:cs typeface="Times New Roman" panose="02020603050405020304" pitchFamily="18" charset="0"/>
              </a:rPr>
              <a:t>Q</a:t>
            </a:r>
            <a:r>
              <a:rPr lang="zh-CN" altLang="en-US" sz="1800" dirty="0">
                <a:effectLst/>
                <a:latin typeface="Times New Roman" panose="02020603050405020304" pitchFamily="18" charset="0"/>
                <a:cs typeface="Times New Roman" panose="02020603050405020304" pitchFamily="18" charset="0"/>
              </a:rPr>
              <a:t>值分别为</a:t>
            </a:r>
            <a:r>
              <a:rPr lang="en-US" altLang="zh-CN" sz="1800" dirty="0">
                <a:effectLst/>
                <a:latin typeface="Times New Roman" panose="02020603050405020304" pitchFamily="18" charset="0"/>
                <a:cs typeface="Times New Roman" panose="02020603050405020304" pitchFamily="18" charset="0"/>
              </a:rPr>
              <a:t>Q(</a:t>
            </a:r>
            <a:r>
              <a:rPr lang="en-US" altLang="zh-CN" sz="1800" dirty="0" err="1">
                <a:effectLst/>
                <a:latin typeface="Times New Roman" panose="02020603050405020304" pitchFamily="18" charset="0"/>
                <a:cs typeface="Times New Roman" panose="02020603050405020304" pitchFamily="18" charset="0"/>
              </a:rPr>
              <a:t>Lj</a:t>
            </a:r>
            <a:r>
              <a:rPr lang="en-US" altLang="zh-CN" sz="1800" dirty="0">
                <a:effectLst/>
                <a:latin typeface="Times New Roman" panose="02020603050405020304" pitchFamily="18" charset="0"/>
                <a:cs typeface="Times New Roman" panose="02020603050405020304" pitchFamily="18" charset="0"/>
              </a:rPr>
              <a:t>, Lk) = 10, Q(</a:t>
            </a:r>
            <a:r>
              <a:rPr lang="en-US" altLang="zh-CN" sz="1800" dirty="0" err="1">
                <a:effectLst/>
                <a:latin typeface="Times New Roman" panose="02020603050405020304" pitchFamily="18" charset="0"/>
                <a:cs typeface="Times New Roman" panose="02020603050405020304" pitchFamily="18" charset="0"/>
              </a:rPr>
              <a:t>Lj</a:t>
            </a:r>
            <a:r>
              <a:rPr lang="en-US" altLang="zh-CN" sz="1800" dirty="0">
                <a:effectLst/>
                <a:latin typeface="Times New Roman" panose="02020603050405020304" pitchFamily="18" charset="0"/>
                <a:cs typeface="Times New Roman" panose="02020603050405020304" pitchFamily="18" charset="0"/>
              </a:rPr>
              <a:t>, </a:t>
            </a:r>
            <a:r>
              <a:rPr lang="en-US" altLang="zh-CN" sz="1800" dirty="0" err="1">
                <a:effectLst/>
                <a:latin typeface="Times New Roman" panose="02020603050405020304" pitchFamily="18" charset="0"/>
                <a:cs typeface="Times New Roman" panose="02020603050405020304" pitchFamily="18" charset="0"/>
              </a:rPr>
              <a:t>Lm</a:t>
            </a:r>
            <a:r>
              <a:rPr lang="en-US" altLang="zh-CN" sz="1800" dirty="0">
                <a:effectLst/>
                <a:latin typeface="Times New Roman" panose="02020603050405020304" pitchFamily="18" charset="0"/>
                <a:cs typeface="Times New Roman" panose="02020603050405020304" pitchFamily="18" charset="0"/>
              </a:rPr>
              <a:t>) = 15, Q(Lk, </a:t>
            </a:r>
            <a:r>
              <a:rPr lang="en-US" altLang="zh-CN" sz="1800" dirty="0" err="1">
                <a:effectLst/>
                <a:latin typeface="Times New Roman" panose="02020603050405020304" pitchFamily="18" charset="0"/>
                <a:cs typeface="Times New Roman" panose="02020603050405020304" pitchFamily="18" charset="0"/>
              </a:rPr>
              <a:t>Lj</a:t>
            </a:r>
            <a:r>
              <a:rPr lang="en-US" altLang="zh-CN" sz="1800" dirty="0">
                <a:effectLst/>
                <a:latin typeface="Times New Roman" panose="02020603050405020304" pitchFamily="18" charset="0"/>
                <a:cs typeface="Times New Roman" panose="02020603050405020304" pitchFamily="18" charset="0"/>
              </a:rPr>
              <a:t>) = 12, Q(Lk, </a:t>
            </a:r>
            <a:r>
              <a:rPr lang="en-US" altLang="zh-CN" sz="1800" dirty="0" err="1">
                <a:effectLst/>
                <a:latin typeface="Times New Roman" panose="02020603050405020304" pitchFamily="18" charset="0"/>
                <a:cs typeface="Times New Roman" panose="02020603050405020304" pitchFamily="18" charset="0"/>
              </a:rPr>
              <a:t>Lm</a:t>
            </a:r>
            <a:r>
              <a:rPr lang="en-US" altLang="zh-CN" sz="1800" dirty="0">
                <a:effectLst/>
                <a:latin typeface="Times New Roman" panose="02020603050405020304" pitchFamily="18" charset="0"/>
                <a:cs typeface="Times New Roman" panose="02020603050405020304" pitchFamily="18" charset="0"/>
              </a:rPr>
              <a:t>) = 21, Q(</a:t>
            </a:r>
            <a:r>
              <a:rPr lang="en-US" altLang="zh-CN" sz="1800" dirty="0" err="1">
                <a:effectLst/>
                <a:latin typeface="Times New Roman" panose="02020603050405020304" pitchFamily="18" charset="0"/>
                <a:cs typeface="Times New Roman" panose="02020603050405020304" pitchFamily="18" charset="0"/>
              </a:rPr>
              <a:t>Lm</a:t>
            </a:r>
            <a:r>
              <a:rPr lang="en-US" altLang="zh-CN" sz="1800" dirty="0">
                <a:effectLst/>
                <a:latin typeface="Times New Roman" panose="02020603050405020304" pitchFamily="18" charset="0"/>
                <a:cs typeface="Times New Roman" panose="02020603050405020304" pitchFamily="18" charset="0"/>
              </a:rPr>
              <a:t>, </a:t>
            </a:r>
            <a:r>
              <a:rPr lang="en-US" altLang="zh-CN" sz="1800" dirty="0" err="1">
                <a:effectLst/>
                <a:latin typeface="Times New Roman" panose="02020603050405020304" pitchFamily="18" charset="0"/>
                <a:cs typeface="Times New Roman" panose="02020603050405020304" pitchFamily="18" charset="0"/>
              </a:rPr>
              <a:t>Lj</a:t>
            </a:r>
            <a:r>
              <a:rPr lang="en-US" altLang="zh-CN" sz="1800" dirty="0">
                <a:effectLst/>
                <a:latin typeface="Times New Roman" panose="02020603050405020304" pitchFamily="18" charset="0"/>
                <a:cs typeface="Times New Roman" panose="02020603050405020304" pitchFamily="18" charset="0"/>
              </a:rPr>
              <a:t>) = 16</a:t>
            </a:r>
            <a:r>
              <a:rPr lang="zh-CN" altLang="en-US" sz="1800" dirty="0">
                <a:effectLst/>
                <a:latin typeface="Times New Roman" panose="02020603050405020304" pitchFamily="18" charset="0"/>
                <a:cs typeface="Times New Roman" panose="02020603050405020304" pitchFamily="18" charset="0"/>
              </a:rPr>
              <a:t>和</a:t>
            </a:r>
            <a:r>
              <a:rPr lang="en-US" altLang="zh-CN" sz="1800" dirty="0">
                <a:effectLst/>
                <a:latin typeface="Times New Roman" panose="02020603050405020304" pitchFamily="18" charset="0"/>
                <a:cs typeface="Times New Roman" panose="02020603050405020304" pitchFamily="18" charset="0"/>
              </a:rPr>
              <a:t>Q(</a:t>
            </a:r>
            <a:r>
              <a:rPr lang="en-US" altLang="zh-CN" sz="1800" dirty="0" err="1">
                <a:effectLst/>
                <a:latin typeface="Times New Roman" panose="02020603050405020304" pitchFamily="18" charset="0"/>
                <a:cs typeface="Times New Roman" panose="02020603050405020304" pitchFamily="18" charset="0"/>
              </a:rPr>
              <a:t>Lm</a:t>
            </a:r>
            <a:r>
              <a:rPr lang="en-US" altLang="zh-CN" sz="1800" dirty="0">
                <a:effectLst/>
                <a:latin typeface="Times New Roman" panose="02020603050405020304" pitchFamily="18" charset="0"/>
                <a:cs typeface="Times New Roman" panose="02020603050405020304" pitchFamily="18" charset="0"/>
              </a:rPr>
              <a:t>, Lk) = 6</a:t>
            </a:r>
            <a:r>
              <a:rPr lang="zh-CN" altLang="en-US" sz="1800" dirty="0">
                <a:effectLst/>
                <a:latin typeface="Times New Roman" panose="02020603050405020304" pitchFamily="18" charset="0"/>
                <a:cs typeface="Times New Roman" panose="02020603050405020304" pitchFamily="18" charset="0"/>
              </a:rPr>
              <a:t>。</a:t>
            </a:r>
            <a:endParaRPr lang="en-US" altLang="zh-CN" sz="1800" dirty="0">
              <a:effectLst/>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Times New Roman" panose="02020603050405020304" pitchFamily="18" charset="0"/>
                <a:cs typeface="Times New Roman" panose="02020603050405020304" pitchFamily="18" charset="0"/>
              </a:rPr>
              <a:t>首先以</a:t>
            </a:r>
            <a:r>
              <a:rPr lang="en-US" altLang="zh-CN" sz="1800" dirty="0" err="1">
                <a:effectLst/>
                <a:latin typeface="Times New Roman" panose="02020603050405020304" pitchFamily="18" charset="0"/>
                <a:cs typeface="Times New Roman" panose="02020603050405020304" pitchFamily="18" charset="0"/>
              </a:rPr>
              <a:t>Lj</a:t>
            </a:r>
            <a:r>
              <a:rPr lang="zh-CN" altLang="en-US" sz="1800" dirty="0">
                <a:effectLst/>
                <a:latin typeface="Times New Roman" panose="02020603050405020304" pitchFamily="18" charset="0"/>
                <a:cs typeface="Times New Roman" panose="02020603050405020304" pitchFamily="18" charset="0"/>
              </a:rPr>
              <a:t>为初始分支，构建一个初步的防御链。由于</a:t>
            </a:r>
            <a:r>
              <a:rPr lang="en-US" altLang="zh-CN" sz="1800" dirty="0">
                <a:effectLst/>
                <a:latin typeface="Times New Roman" panose="02020603050405020304" pitchFamily="18" charset="0"/>
                <a:cs typeface="Times New Roman" panose="02020603050405020304" pitchFamily="18" charset="0"/>
              </a:rPr>
              <a:t>Q(</a:t>
            </a:r>
            <a:r>
              <a:rPr lang="en-US" altLang="zh-CN" sz="1800" dirty="0" err="1">
                <a:effectLst/>
                <a:latin typeface="Times New Roman" panose="02020603050405020304" pitchFamily="18" charset="0"/>
                <a:cs typeface="Times New Roman" panose="02020603050405020304" pitchFamily="18" charset="0"/>
              </a:rPr>
              <a:t>Lj</a:t>
            </a:r>
            <a:r>
              <a:rPr lang="en-US" altLang="zh-CN" sz="1800" dirty="0">
                <a:effectLst/>
                <a:latin typeface="Times New Roman" panose="02020603050405020304" pitchFamily="18" charset="0"/>
                <a:cs typeface="Times New Roman" panose="02020603050405020304" pitchFamily="18" charset="0"/>
              </a:rPr>
              <a:t>, </a:t>
            </a:r>
            <a:r>
              <a:rPr lang="en-US" altLang="zh-CN" sz="1800" dirty="0" err="1">
                <a:effectLst/>
                <a:latin typeface="Times New Roman" panose="02020603050405020304" pitchFamily="18" charset="0"/>
                <a:cs typeface="Times New Roman" panose="02020603050405020304" pitchFamily="18" charset="0"/>
              </a:rPr>
              <a:t>Lm</a:t>
            </a:r>
            <a:r>
              <a:rPr lang="en-US" altLang="zh-CN" sz="1800" dirty="0">
                <a:effectLst/>
                <a:latin typeface="Times New Roman" panose="02020603050405020304" pitchFamily="18" charset="0"/>
                <a:cs typeface="Times New Roman" panose="02020603050405020304" pitchFamily="18" charset="0"/>
              </a:rPr>
              <a:t>)</a:t>
            </a:r>
            <a:r>
              <a:rPr lang="zh-CN" altLang="en-US" sz="1800" dirty="0">
                <a:effectLst/>
                <a:latin typeface="Times New Roman" panose="02020603050405020304" pitchFamily="18" charset="0"/>
                <a:cs typeface="Times New Roman" panose="02020603050405020304" pitchFamily="18" charset="0"/>
              </a:rPr>
              <a:t>大于</a:t>
            </a:r>
            <a:r>
              <a:rPr lang="en-US" altLang="zh-CN" sz="1800" dirty="0">
                <a:effectLst/>
                <a:latin typeface="Times New Roman" panose="02020603050405020304" pitchFamily="18" charset="0"/>
                <a:cs typeface="Times New Roman" panose="02020603050405020304" pitchFamily="18" charset="0"/>
              </a:rPr>
              <a:t>Q(</a:t>
            </a:r>
            <a:r>
              <a:rPr lang="en-US" altLang="zh-CN" sz="1800" dirty="0" err="1">
                <a:effectLst/>
                <a:latin typeface="Times New Roman" panose="02020603050405020304" pitchFamily="18" charset="0"/>
                <a:cs typeface="Times New Roman" panose="02020603050405020304" pitchFamily="18" charset="0"/>
              </a:rPr>
              <a:t>Lj</a:t>
            </a:r>
            <a:r>
              <a:rPr lang="en-US" altLang="zh-CN" sz="1800" dirty="0">
                <a:effectLst/>
                <a:latin typeface="Times New Roman" panose="02020603050405020304" pitchFamily="18" charset="0"/>
                <a:cs typeface="Times New Roman" panose="02020603050405020304" pitchFamily="18" charset="0"/>
              </a:rPr>
              <a:t>, Lk)</a:t>
            </a:r>
            <a:r>
              <a:rPr lang="zh-CN" altLang="en-US" sz="1800" dirty="0">
                <a:effectLst/>
                <a:latin typeface="Times New Roman" panose="02020603050405020304" pitchFamily="18" charset="0"/>
                <a:cs typeface="Times New Roman" panose="02020603050405020304" pitchFamily="18" charset="0"/>
              </a:rPr>
              <a:t>，选择</a:t>
            </a:r>
            <a:r>
              <a:rPr lang="en-US" altLang="zh-CN" sz="1800" dirty="0" err="1">
                <a:effectLst/>
                <a:latin typeface="Times New Roman" panose="02020603050405020304" pitchFamily="18" charset="0"/>
                <a:cs typeface="Times New Roman" panose="02020603050405020304" pitchFamily="18" charset="0"/>
              </a:rPr>
              <a:t>Lm</a:t>
            </a:r>
            <a:r>
              <a:rPr lang="zh-CN" altLang="en-US" sz="1800" dirty="0">
                <a:effectLst/>
                <a:latin typeface="Times New Roman" panose="02020603050405020304" pitchFamily="18" charset="0"/>
                <a:cs typeface="Times New Roman" panose="02020603050405020304" pitchFamily="18" charset="0"/>
              </a:rPr>
              <a:t>作为初步防御链的第二个。因此，可以得到初始的防御链为</a:t>
            </a:r>
            <a:r>
              <a:rPr lang="en-US" altLang="zh-CN" sz="1800" dirty="0" err="1">
                <a:effectLst/>
                <a:latin typeface="Times New Roman" panose="02020603050405020304" pitchFamily="18" charset="0"/>
                <a:cs typeface="Times New Roman" panose="02020603050405020304" pitchFamily="18" charset="0"/>
              </a:rPr>
              <a:t>Lj→Lm→Lk</a:t>
            </a:r>
            <a:r>
              <a:rPr lang="zh-CN" altLang="en-US" sz="1800" dirty="0">
                <a:effectLst/>
                <a:latin typeface="Times New Roman" panose="02020603050405020304" pitchFamily="18" charset="0"/>
                <a:cs typeface="Times New Roman" panose="02020603050405020304" pitchFamily="18" charset="0"/>
              </a:rPr>
              <a:t>，总权重为</a:t>
            </a:r>
            <a:r>
              <a:rPr lang="en-US" altLang="zh-CN" sz="1800" dirty="0">
                <a:effectLst/>
                <a:latin typeface="Times New Roman" panose="02020603050405020304" pitchFamily="18" charset="0"/>
                <a:cs typeface="Times New Roman" panose="02020603050405020304" pitchFamily="18" charset="0"/>
              </a:rPr>
              <a:t>21</a:t>
            </a:r>
            <a:r>
              <a:rPr lang="zh-CN" altLang="en-US" sz="1800" dirty="0">
                <a:effectLst/>
                <a:latin typeface="Times New Roman" panose="02020603050405020304" pitchFamily="18" charset="0"/>
                <a:cs typeface="Times New Roman" panose="02020603050405020304" pitchFamily="18" charset="0"/>
              </a:rPr>
              <a:t>。</a:t>
            </a:r>
            <a:endParaRPr lang="en-US" altLang="zh-CN" sz="1800" dirty="0">
              <a:effectLst/>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Times New Roman" panose="02020603050405020304" pitchFamily="18" charset="0"/>
                <a:cs typeface="Times New Roman" panose="02020603050405020304" pitchFamily="18" charset="0"/>
              </a:rPr>
              <a:t>同样，可以将分支</a:t>
            </a:r>
            <a:r>
              <a:rPr lang="en-US" altLang="zh-CN" sz="1800" dirty="0" err="1">
                <a:effectLst/>
                <a:latin typeface="Times New Roman" panose="02020603050405020304" pitchFamily="18" charset="0"/>
                <a:cs typeface="Times New Roman" panose="02020603050405020304" pitchFamily="18" charset="0"/>
              </a:rPr>
              <a:t>Lm</a:t>
            </a:r>
            <a:r>
              <a:rPr lang="zh-CN" altLang="en-US" sz="1800" dirty="0">
                <a:effectLst/>
                <a:latin typeface="Times New Roman" panose="02020603050405020304" pitchFamily="18" charset="0"/>
                <a:cs typeface="Times New Roman" panose="02020603050405020304" pitchFamily="18" charset="0"/>
              </a:rPr>
              <a:t>和</a:t>
            </a:r>
            <a:r>
              <a:rPr lang="en-US" altLang="zh-CN" sz="1800" dirty="0">
                <a:effectLst/>
                <a:latin typeface="Times New Roman" panose="02020603050405020304" pitchFamily="18" charset="0"/>
                <a:cs typeface="Times New Roman" panose="02020603050405020304" pitchFamily="18" charset="0"/>
              </a:rPr>
              <a:t>Lk</a:t>
            </a:r>
            <a:r>
              <a:rPr lang="zh-CN" altLang="en-US" sz="1800" dirty="0">
                <a:effectLst/>
                <a:latin typeface="Times New Roman" panose="02020603050405020304" pitchFamily="18" charset="0"/>
                <a:cs typeface="Times New Roman" panose="02020603050405020304" pitchFamily="18" charset="0"/>
              </a:rPr>
              <a:t>分别作为初始分支，形成如下两个初始防御链</a:t>
            </a:r>
            <a:r>
              <a:rPr lang="en-US" altLang="zh-CN" sz="1800" dirty="0">
                <a:effectLst/>
                <a:latin typeface="Times New Roman" panose="02020603050405020304" pitchFamily="18" charset="0"/>
                <a:cs typeface="Times New Roman" panose="02020603050405020304" pitchFamily="18" charset="0"/>
              </a:rPr>
              <a:t>:</a:t>
            </a:r>
            <a:r>
              <a:rPr lang="en-US" altLang="zh-CN" sz="1800" dirty="0" err="1">
                <a:effectLst/>
                <a:latin typeface="Times New Roman" panose="02020603050405020304" pitchFamily="18" charset="0"/>
                <a:cs typeface="Times New Roman" panose="02020603050405020304" pitchFamily="18" charset="0"/>
              </a:rPr>
              <a:t>Lk→Lm→Lj</a:t>
            </a:r>
            <a:r>
              <a:rPr lang="zh-CN" altLang="en-US" sz="1800" dirty="0">
                <a:effectLst/>
                <a:latin typeface="Times New Roman" panose="02020603050405020304" pitchFamily="18" charset="0"/>
                <a:cs typeface="Times New Roman" panose="02020603050405020304" pitchFamily="18" charset="0"/>
              </a:rPr>
              <a:t>，总权重为</a:t>
            </a:r>
            <a:r>
              <a:rPr lang="en-US" altLang="zh-CN" sz="1800" dirty="0">
                <a:effectLst/>
                <a:latin typeface="Times New Roman" panose="02020603050405020304" pitchFamily="18" charset="0"/>
                <a:cs typeface="Times New Roman" panose="02020603050405020304" pitchFamily="18" charset="0"/>
              </a:rPr>
              <a:t>37, </a:t>
            </a:r>
            <a:r>
              <a:rPr lang="en-US" altLang="zh-CN" sz="1800" dirty="0" err="1">
                <a:effectLst/>
                <a:latin typeface="Times New Roman" panose="02020603050405020304" pitchFamily="18" charset="0"/>
                <a:cs typeface="Times New Roman" panose="02020603050405020304" pitchFamily="18" charset="0"/>
              </a:rPr>
              <a:t>Lm→Lj→Lk</a:t>
            </a:r>
            <a:r>
              <a:rPr lang="zh-CN" altLang="en-US" sz="1800" dirty="0">
                <a:effectLst/>
                <a:latin typeface="Times New Roman" panose="02020603050405020304" pitchFamily="18" charset="0"/>
                <a:cs typeface="Times New Roman" panose="02020603050405020304" pitchFamily="18" charset="0"/>
              </a:rPr>
              <a:t>总权重为</a:t>
            </a:r>
            <a:r>
              <a:rPr lang="en-US" altLang="zh-CN" sz="1800" dirty="0">
                <a:effectLst/>
                <a:latin typeface="Times New Roman" panose="02020603050405020304" pitchFamily="18" charset="0"/>
                <a:cs typeface="Times New Roman" panose="02020603050405020304" pitchFamily="18" charset="0"/>
              </a:rPr>
              <a:t>26</a:t>
            </a:r>
            <a:r>
              <a:rPr lang="zh-CN" altLang="en-US" sz="1800" dirty="0">
                <a:effectLst/>
                <a:latin typeface="Times New Roman" panose="02020603050405020304" pitchFamily="18" charset="0"/>
                <a:cs typeface="Times New Roman" panose="02020603050405020304" pitchFamily="18" charset="0"/>
              </a:rPr>
              <a:t>。</a:t>
            </a:r>
            <a:endParaRPr lang="en-US" altLang="zh-CN" sz="1800" dirty="0">
              <a:effectLst/>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Times New Roman" panose="02020603050405020304" pitchFamily="18" charset="0"/>
                <a:cs typeface="Times New Roman" panose="02020603050405020304" pitchFamily="18" charset="0"/>
              </a:rPr>
              <a:t>根据它们的权重，可以选择</a:t>
            </a:r>
            <a:r>
              <a:rPr lang="en-US" altLang="zh-CN" sz="1800" dirty="0" err="1">
                <a:effectLst/>
                <a:latin typeface="Times New Roman" panose="02020603050405020304" pitchFamily="18" charset="0"/>
                <a:cs typeface="Times New Roman" panose="02020603050405020304" pitchFamily="18" charset="0"/>
              </a:rPr>
              <a:t>Lk→Lm→Lj</a:t>
            </a:r>
            <a:r>
              <a:rPr lang="zh-CN" altLang="en-US" sz="1800" dirty="0">
                <a:effectLst/>
                <a:latin typeface="Times New Roman" panose="02020603050405020304" pitchFamily="18" charset="0"/>
                <a:cs typeface="Times New Roman" panose="02020603050405020304" pitchFamily="18" charset="0"/>
              </a:rPr>
              <a:t>作为</a:t>
            </a:r>
            <a:r>
              <a:rPr lang="en-US" altLang="zh-CN" sz="1800" dirty="0" err="1">
                <a:effectLst/>
                <a:latin typeface="Times New Roman" panose="02020603050405020304" pitchFamily="18" charset="0"/>
                <a:cs typeface="Times New Roman" panose="02020603050405020304" pitchFamily="18" charset="0"/>
              </a:rPr>
              <a:t>Lj</a:t>
            </a:r>
            <a:r>
              <a:rPr lang="zh-CN" altLang="en-US" sz="1800" dirty="0">
                <a:effectLst/>
                <a:latin typeface="Times New Roman" panose="02020603050405020304" pitchFamily="18" charset="0"/>
                <a:cs typeface="Times New Roman" panose="02020603050405020304" pitchFamily="18" charset="0"/>
              </a:rPr>
              <a:t>、</a:t>
            </a:r>
            <a:r>
              <a:rPr lang="en-US" altLang="zh-CN" sz="1800" dirty="0">
                <a:effectLst/>
                <a:latin typeface="Times New Roman" panose="02020603050405020304" pitchFamily="18" charset="0"/>
                <a:cs typeface="Times New Roman" panose="02020603050405020304" pitchFamily="18" charset="0"/>
              </a:rPr>
              <a:t>Lk</a:t>
            </a:r>
            <a:r>
              <a:rPr lang="zh-CN" altLang="en-US" sz="1800" dirty="0">
                <a:effectLst/>
                <a:latin typeface="Times New Roman" panose="02020603050405020304" pitchFamily="18" charset="0"/>
                <a:cs typeface="Times New Roman" panose="02020603050405020304" pitchFamily="18" charset="0"/>
              </a:rPr>
              <a:t>、</a:t>
            </a:r>
            <a:r>
              <a:rPr lang="en-US" altLang="zh-CN" sz="1800" dirty="0" err="1">
                <a:effectLst/>
                <a:latin typeface="Times New Roman" panose="02020603050405020304" pitchFamily="18" charset="0"/>
                <a:cs typeface="Times New Roman" panose="02020603050405020304" pitchFamily="18" charset="0"/>
              </a:rPr>
              <a:t>Lm</a:t>
            </a:r>
            <a:r>
              <a:rPr lang="zh-CN" altLang="en-US" sz="1800" dirty="0">
                <a:effectLst/>
                <a:latin typeface="Times New Roman" panose="02020603050405020304" pitchFamily="18" charset="0"/>
                <a:cs typeface="Times New Roman" panose="02020603050405020304" pitchFamily="18" charset="0"/>
              </a:rPr>
              <a:t>全部在其中的最重要的初始链。在接下来的步骤中，根据可用的防御资源，防御方可以在上一步中确定的最重要的初始链中添加新的分支。</a:t>
            </a:r>
            <a:r>
              <a:rPr lang="zh-CN" altLang="en-US" dirty="0">
                <a:latin typeface="Times New Roman" panose="02020603050405020304" pitchFamily="18" charset="0"/>
                <a:cs typeface="Times New Roman" panose="02020603050405020304" pitchFamily="18" charset="0"/>
              </a:rPr>
              <a:t> </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4206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8429A725-A74E-4D8D-CB3A-B700C34F9F51}"/>
              </a:ext>
            </a:extLst>
          </p:cNvPr>
          <p:cNvSpPr txBox="1"/>
          <p:nvPr/>
        </p:nvSpPr>
        <p:spPr>
          <a:xfrm>
            <a:off x="883444" y="1796533"/>
            <a:ext cx="10084593" cy="2126159"/>
          </a:xfrm>
          <a:prstGeom prst="rect">
            <a:avLst/>
          </a:prstGeom>
          <a:noFill/>
        </p:spPr>
        <p:txBody>
          <a:bodyPr wrap="square">
            <a:spAutoFit/>
          </a:body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一作在读博士，二作</a:t>
            </a:r>
            <a:r>
              <a:rPr lang="en-US" altLang="zh-CN" b="0" i="0" dirty="0">
                <a:solidFill>
                  <a:srgbClr val="000000"/>
                </a:solidFill>
                <a:effectLst/>
                <a:latin typeface="微软雅黑" panose="020B0503020204020204" pitchFamily="34" charset="-122"/>
                <a:ea typeface="微软雅黑" panose="020B0503020204020204" pitchFamily="34" charset="-122"/>
              </a:rPr>
              <a:t>2004</a:t>
            </a:r>
            <a:r>
              <a:rPr lang="zh-CN" altLang="en-US" b="0" i="0" dirty="0">
                <a:solidFill>
                  <a:srgbClr val="000000"/>
                </a:solidFill>
                <a:effectLst/>
                <a:latin typeface="微软雅黑" panose="020B0503020204020204" pitchFamily="34" charset="-122"/>
                <a:ea typeface="微软雅黑" panose="020B0503020204020204" pitchFamily="34" charset="-122"/>
              </a:rPr>
              <a:t>年获得西南交通大学博士学位，现任西南交通大学电气工程学院教授</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四作</a:t>
            </a:r>
            <a:r>
              <a:rPr lang="en-US" altLang="zh-CN" b="0" i="0" dirty="0">
                <a:solidFill>
                  <a:srgbClr val="000000"/>
                </a:solidFill>
                <a:effectLst/>
                <a:latin typeface="微软雅黑" panose="020B0503020204020204" pitchFamily="34" charset="-122"/>
                <a:ea typeface="微软雅黑" panose="020B0503020204020204" pitchFamily="34" charset="-122"/>
              </a:rPr>
              <a:t>2019</a:t>
            </a:r>
            <a:r>
              <a:rPr lang="zh-CN" altLang="en-US" b="0" i="0" dirty="0">
                <a:solidFill>
                  <a:srgbClr val="000000"/>
                </a:solidFill>
                <a:effectLst/>
                <a:latin typeface="微软雅黑" panose="020B0503020204020204" pitchFamily="34" charset="-122"/>
                <a:ea typeface="微软雅黑" panose="020B0503020204020204" pitchFamily="34" charset="-122"/>
              </a:rPr>
              <a:t>年获得西南交通大学电气工程博士学位，现任西南交通大学电气工程学院助理教授</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nSpc>
                <a:spcPct val="150000"/>
              </a:lnSpc>
            </a:pPr>
            <a:endParaRPr lang="en-US" altLang="zh-CN"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三作</a:t>
            </a:r>
            <a:r>
              <a:rPr lang="en-US" altLang="zh-CN" b="0" i="0" dirty="0">
                <a:solidFill>
                  <a:srgbClr val="000000"/>
                </a:solidFill>
                <a:effectLst/>
                <a:latin typeface="微软雅黑" panose="020B0503020204020204" pitchFamily="34" charset="-122"/>
                <a:ea typeface="微软雅黑" panose="020B0503020204020204" pitchFamily="34" charset="-122"/>
              </a:rPr>
              <a:t>2014</a:t>
            </a:r>
            <a:r>
              <a:rPr lang="zh-CN" altLang="en-US" b="0" i="0" dirty="0">
                <a:solidFill>
                  <a:srgbClr val="000000"/>
                </a:solidFill>
                <a:effectLst/>
                <a:latin typeface="微软雅黑" panose="020B0503020204020204" pitchFamily="34" charset="-122"/>
                <a:ea typeface="微软雅黑" panose="020B0503020204020204" pitchFamily="34" charset="-122"/>
              </a:rPr>
              <a:t>年获密西西比州立大学电子与计算机工程博士学位。他目前是休斯敦大学工程技术系的助理教授。</a:t>
            </a:r>
            <a:endParaRPr lang="zh-CN" altLang="en-US" dirty="0"/>
          </a:p>
        </p:txBody>
      </p:sp>
    </p:spTree>
    <p:extLst>
      <p:ext uri="{BB962C8B-B14F-4D97-AF65-F5344CB8AC3E}">
        <p14:creationId xmlns:p14="http://schemas.microsoft.com/office/powerpoint/2010/main" val="347444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607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Case Study</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88168" y="1146019"/>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Experiment setup</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936537B7-4BD1-ABD3-E316-D47D3D08494F}"/>
              </a:ext>
            </a:extLst>
          </p:cNvPr>
          <p:cNvSpPr txBox="1"/>
          <p:nvPr/>
        </p:nvSpPr>
        <p:spPr>
          <a:xfrm>
            <a:off x="913719" y="2245008"/>
            <a:ext cx="10063919" cy="1428596"/>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分别基于</a:t>
            </a:r>
            <a:r>
              <a:rPr lang="en-US" altLang="zh-CN" sz="2000" dirty="0" err="1">
                <a:effectLst/>
                <a:latin typeface="Times New Roman" panose="02020603050405020304" pitchFamily="18" charset="0"/>
                <a:cs typeface="Times New Roman" panose="02020603050405020304" pitchFamily="18" charset="0"/>
              </a:rPr>
              <a:t>MatPower</a:t>
            </a:r>
            <a:r>
              <a:rPr lang="zh-CN" altLang="en-US" sz="2000" dirty="0">
                <a:effectLst/>
                <a:latin typeface="Times New Roman" panose="02020603050405020304" pitchFamily="18" charset="0"/>
                <a:cs typeface="Times New Roman" panose="02020603050405020304" pitchFamily="18" charset="0"/>
              </a:rPr>
              <a:t>中提供的</a:t>
            </a:r>
            <a:r>
              <a:rPr lang="en-US" altLang="zh-CN" sz="2000" dirty="0">
                <a:effectLst/>
                <a:latin typeface="Times New Roman" panose="02020603050405020304" pitchFamily="18" charset="0"/>
                <a:cs typeface="Times New Roman" panose="02020603050405020304" pitchFamily="18" charset="0"/>
              </a:rPr>
              <a:t>IEEE 14</a:t>
            </a:r>
            <a:r>
              <a:rPr lang="zh-CN" altLang="en-US" sz="2000" dirty="0">
                <a:effectLst/>
                <a:latin typeface="Times New Roman" panose="02020603050405020304" pitchFamily="18" charset="0"/>
                <a:cs typeface="Times New Roman" panose="02020603050405020304" pitchFamily="18" charset="0"/>
              </a:rPr>
              <a:t>总线系统和欧洲</a:t>
            </a:r>
            <a:r>
              <a:rPr lang="en-US" altLang="zh-CN" sz="2000" dirty="0">
                <a:effectLst/>
                <a:latin typeface="Times New Roman" panose="02020603050405020304" pitchFamily="18" charset="0"/>
                <a:cs typeface="Times New Roman" panose="02020603050405020304" pitchFamily="18" charset="0"/>
              </a:rPr>
              <a:t>89</a:t>
            </a:r>
            <a:r>
              <a:rPr lang="zh-CN" altLang="en-US" sz="2000" dirty="0">
                <a:effectLst/>
                <a:latin typeface="Times New Roman" panose="02020603050405020304" pitchFamily="18" charset="0"/>
                <a:cs typeface="Times New Roman" panose="02020603050405020304" pitchFamily="18" charset="0"/>
              </a:rPr>
              <a:t>总线系统评估所提出方法的性能</a:t>
            </a:r>
            <a:endParaRPr lang="en-US" altLang="zh-CN" sz="20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为了模拟</a:t>
            </a:r>
            <a:r>
              <a:rPr lang="en-US" altLang="zh-CN" sz="2000" dirty="0">
                <a:effectLst/>
                <a:latin typeface="Times New Roman" panose="02020603050405020304" pitchFamily="18" charset="0"/>
                <a:cs typeface="Times New Roman" panose="02020603050405020304" pitchFamily="18" charset="0"/>
              </a:rPr>
              <a:t>LRA</a:t>
            </a:r>
            <a:r>
              <a:rPr lang="zh-CN" altLang="en-US" sz="2000" dirty="0">
                <a:effectLst/>
                <a:latin typeface="Times New Roman" panose="02020603050405020304" pitchFamily="18" charset="0"/>
                <a:cs typeface="Times New Roman" panose="02020603050405020304" pitchFamily="18" charset="0"/>
              </a:rPr>
              <a:t>可能发生的各种各样的运行条件，考虑基于默认负载配置的负载变化范围为−</a:t>
            </a:r>
            <a:r>
              <a:rPr lang="en-US" altLang="zh-CN" sz="2000" dirty="0">
                <a:effectLst/>
                <a:latin typeface="Times New Roman" panose="02020603050405020304" pitchFamily="18" charset="0"/>
                <a:cs typeface="Times New Roman" panose="02020603050405020304" pitchFamily="18" charset="0"/>
              </a:rPr>
              <a:t>30% ~ 30%</a:t>
            </a:r>
            <a:r>
              <a:rPr lang="zh-CN" altLang="en-US" sz="2000" dirty="0">
                <a:effectLst/>
                <a:latin typeface="Times New Roman" panose="02020603050405020304" pitchFamily="18" charset="0"/>
                <a:cs typeface="Times New Roman" panose="02020603050405020304" pitchFamily="18" charset="0"/>
              </a:rPr>
              <a:t>。</a:t>
            </a:r>
            <a:endParaRPr lang="en-US" altLang="zh-CN" sz="2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644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607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Case Study</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316705" y="1056805"/>
            <a:ext cx="587982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A. Training Curve of the Agent</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0BDE1F2C-24F3-4A26-875B-A14E4BFF74B7}"/>
              </a:ext>
            </a:extLst>
          </p:cNvPr>
          <p:cNvSpPr txBox="1"/>
          <p:nvPr/>
        </p:nvSpPr>
        <p:spPr>
          <a:xfrm>
            <a:off x="316705" y="1921933"/>
            <a:ext cx="5360195" cy="2815451"/>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rPr>
              <a:t>为了训练</a:t>
            </a:r>
            <a:r>
              <a:rPr lang="en-US" altLang="zh-CN" sz="2000" dirty="0">
                <a:effectLst/>
              </a:rPr>
              <a:t>Agent</a:t>
            </a:r>
            <a:r>
              <a:rPr lang="zh-CN" altLang="en-US" sz="2000" dirty="0">
                <a:effectLst/>
              </a:rPr>
              <a:t>，分别为</a:t>
            </a:r>
            <a:r>
              <a:rPr lang="en-US" altLang="zh-CN" sz="2000" dirty="0">
                <a:effectLst/>
              </a:rPr>
              <a:t>IEEE 14</a:t>
            </a:r>
            <a:r>
              <a:rPr lang="zh-CN" altLang="en-US" sz="2000" dirty="0">
                <a:effectLst/>
              </a:rPr>
              <a:t>总线系统使用</a:t>
            </a:r>
            <a:r>
              <a:rPr lang="en-US" altLang="zh-CN" sz="2000" dirty="0">
                <a:effectLst/>
                <a:latin typeface="Times New Roman" panose="02020603050405020304" pitchFamily="18" charset="0"/>
                <a:cs typeface="Times New Roman" panose="02020603050405020304" pitchFamily="18" charset="0"/>
              </a:rPr>
              <a:t>2000 episodes</a:t>
            </a:r>
            <a:r>
              <a:rPr lang="zh-CN" altLang="en-US" sz="2000" dirty="0">
                <a:effectLst/>
              </a:rPr>
              <a:t>和为欧洲</a:t>
            </a:r>
            <a:r>
              <a:rPr lang="en-US" altLang="zh-CN" sz="2000" dirty="0">
                <a:effectLst/>
              </a:rPr>
              <a:t>89</a:t>
            </a:r>
            <a:r>
              <a:rPr lang="zh-CN" altLang="en-US" sz="2000" dirty="0">
                <a:effectLst/>
              </a:rPr>
              <a:t>总线系统使用</a:t>
            </a:r>
            <a:r>
              <a:rPr lang="en-US" altLang="zh-CN" sz="2000" dirty="0">
                <a:effectLst/>
                <a:latin typeface="Times New Roman" panose="02020603050405020304" pitchFamily="18" charset="0"/>
                <a:cs typeface="Times New Roman" panose="02020603050405020304" pitchFamily="18" charset="0"/>
              </a:rPr>
              <a:t>8000</a:t>
            </a:r>
            <a:r>
              <a:rPr lang="en-US" altLang="zh-CN" sz="2000" dirty="0">
                <a:effectLst/>
              </a:rPr>
              <a:t> </a:t>
            </a:r>
            <a:r>
              <a:rPr lang="en-US" altLang="zh-CN" sz="2000" dirty="0">
                <a:effectLst/>
                <a:latin typeface="Times New Roman" panose="02020603050405020304" pitchFamily="18" charset="0"/>
                <a:cs typeface="Times New Roman" panose="02020603050405020304" pitchFamily="18" charset="0"/>
              </a:rPr>
              <a:t>episodes </a:t>
            </a:r>
            <a:r>
              <a:rPr lang="zh-CN" altLang="en-US" sz="2000" dirty="0">
                <a:effectLst/>
              </a:rPr>
              <a:t>。</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t>图示为</a:t>
            </a:r>
            <a:r>
              <a:rPr lang="zh-CN" altLang="en-US" sz="2000" dirty="0">
                <a:effectLst/>
              </a:rPr>
              <a:t>两种系统的平均</a:t>
            </a:r>
            <a:r>
              <a:rPr lang="en-US" altLang="zh-CN" sz="2000" dirty="0">
                <a:effectLst/>
              </a:rPr>
              <a:t>OC</a:t>
            </a:r>
            <a:r>
              <a:rPr lang="zh-CN" altLang="en-US" sz="2000" dirty="0">
                <a:effectLst/>
              </a:rPr>
              <a:t>和</a:t>
            </a:r>
            <a:r>
              <a:rPr lang="en-US" altLang="zh-CN" sz="2000" dirty="0">
                <a:effectLst/>
              </a:rPr>
              <a:t>LS</a:t>
            </a:r>
            <a:r>
              <a:rPr lang="zh-CN" altLang="en-US" sz="2000" dirty="0">
                <a:effectLst/>
              </a:rPr>
              <a:t>训练曲线。</a:t>
            </a:r>
            <a:endParaRPr lang="en-US" altLang="zh-CN" sz="2000" dirty="0">
              <a:effectLst/>
            </a:endParaRPr>
          </a:p>
          <a:p>
            <a:pPr marL="342900" indent="-342900">
              <a:lnSpc>
                <a:spcPct val="150000"/>
              </a:lnSpc>
              <a:buFont typeface="Wingdings" panose="05000000000000000000" pitchFamily="2" charset="2"/>
              <a:buChar char="p"/>
            </a:pPr>
            <a:r>
              <a:rPr lang="en-US" altLang="zh-CN" sz="2000" dirty="0"/>
              <a:t>A</a:t>
            </a:r>
            <a:r>
              <a:rPr lang="en-US" altLang="zh-CN" sz="2000" dirty="0">
                <a:effectLst/>
              </a:rPr>
              <a:t>gent</a:t>
            </a:r>
            <a:r>
              <a:rPr lang="zh-CN" altLang="en-US" sz="2000" dirty="0">
                <a:effectLst/>
              </a:rPr>
              <a:t>能够随着学习次数的增加逐步改善其策略，以减轻多场景</a:t>
            </a:r>
            <a:r>
              <a:rPr lang="en-US" altLang="zh-CN" sz="2000" dirty="0">
                <a:effectLst/>
              </a:rPr>
              <a:t>LRA</a:t>
            </a:r>
            <a:r>
              <a:rPr lang="zh-CN" altLang="en-US" sz="2000" dirty="0">
                <a:effectLst/>
              </a:rPr>
              <a:t>的破坏性影响。</a:t>
            </a:r>
            <a:endParaRPr lang="en-US" altLang="zh-CN" sz="2000" dirty="0">
              <a:effectLst/>
            </a:endParaRPr>
          </a:p>
        </p:txBody>
      </p:sp>
      <p:pic>
        <p:nvPicPr>
          <p:cNvPr id="4" name="图片 3">
            <a:extLst>
              <a:ext uri="{FF2B5EF4-FFF2-40B4-BE49-F238E27FC236}">
                <a16:creationId xmlns:a16="http://schemas.microsoft.com/office/drawing/2014/main" id="{6DD068F2-5B2A-529D-63AA-667EE9FC47BA}"/>
              </a:ext>
            </a:extLst>
          </p:cNvPr>
          <p:cNvPicPr>
            <a:picLocks noChangeAspect="1"/>
          </p:cNvPicPr>
          <p:nvPr/>
        </p:nvPicPr>
        <p:blipFill rotWithShape="1">
          <a:blip r:embed="rId4">
            <a:extLst>
              <a:ext uri="{28A0092B-C50C-407E-A947-70E740481C1C}">
                <a14:useLocalDpi xmlns:a14="http://schemas.microsoft.com/office/drawing/2010/main" val="0"/>
              </a:ext>
            </a:extLst>
          </a:blip>
          <a:srcRect l="807"/>
          <a:stretch/>
        </p:blipFill>
        <p:spPr>
          <a:xfrm>
            <a:off x="6134099" y="1407629"/>
            <a:ext cx="5522747" cy="2290081"/>
          </a:xfrm>
          <a:prstGeom prst="rect">
            <a:avLst/>
          </a:prstGeom>
        </p:spPr>
      </p:pic>
      <p:pic>
        <p:nvPicPr>
          <p:cNvPr id="6" name="图片 5">
            <a:extLst>
              <a:ext uri="{FF2B5EF4-FFF2-40B4-BE49-F238E27FC236}">
                <a16:creationId xmlns:a16="http://schemas.microsoft.com/office/drawing/2014/main" id="{30ED16BA-5C4C-5BEE-BCA3-D5463F8EFBD7}"/>
              </a:ext>
            </a:extLst>
          </p:cNvPr>
          <p:cNvPicPr>
            <a:picLocks noChangeAspect="1"/>
          </p:cNvPicPr>
          <p:nvPr/>
        </p:nvPicPr>
        <p:blipFill rotWithShape="1">
          <a:blip r:embed="rId5">
            <a:extLst>
              <a:ext uri="{28A0092B-C50C-407E-A947-70E740481C1C}">
                <a14:useLocalDpi xmlns:a14="http://schemas.microsoft.com/office/drawing/2010/main" val="0"/>
              </a:ext>
            </a:extLst>
          </a:blip>
          <a:srcRect t="2091"/>
          <a:stretch/>
        </p:blipFill>
        <p:spPr>
          <a:xfrm>
            <a:off x="6196531" y="3948112"/>
            <a:ext cx="5567682" cy="2281247"/>
          </a:xfrm>
          <a:prstGeom prst="rect">
            <a:avLst/>
          </a:prstGeom>
        </p:spPr>
      </p:pic>
    </p:spTree>
    <p:extLst>
      <p:ext uri="{BB962C8B-B14F-4D97-AF65-F5344CB8AC3E}">
        <p14:creationId xmlns:p14="http://schemas.microsoft.com/office/powerpoint/2010/main" val="299287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607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Case Study</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354806" y="1015824"/>
            <a:ext cx="865584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5B9BD5">
                    <a:lumMod val="75000"/>
                  </a:srgbClr>
                </a:solidFill>
                <a:latin typeface="微软雅黑" panose="020B0503020204020204" pitchFamily="34" charset="-122"/>
                <a:ea typeface="微软雅黑" panose="020B0503020204020204" pitchFamily="34" charset="-122"/>
              </a:rPr>
              <a:t>B. Vital Defense Chain for the IEEE 14-Bus System</a:t>
            </a:r>
            <a:endParaRPr kumimoji="0" lang="zh-CN" altLang="en-US" sz="20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0B6F455D-274B-4877-A3F8-45661BC6E770}"/>
              </a:ext>
            </a:extLst>
          </p:cNvPr>
          <p:cNvSpPr txBox="1"/>
          <p:nvPr/>
        </p:nvSpPr>
        <p:spPr>
          <a:xfrm>
            <a:off x="350428" y="1361308"/>
            <a:ext cx="5534323" cy="5035930"/>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1800" dirty="0">
                <a:effectLst/>
                <a:latin typeface="unset"/>
              </a:rPr>
              <a:t>首先为</a:t>
            </a:r>
            <a:r>
              <a:rPr lang="en-US" altLang="zh-CN" sz="1800" dirty="0">
                <a:effectLst/>
                <a:latin typeface="unset"/>
              </a:rPr>
              <a:t>IEEE 14</a:t>
            </a:r>
            <a:r>
              <a:rPr lang="zh-CN" altLang="en-US" sz="1800" dirty="0">
                <a:effectLst/>
                <a:latin typeface="unset"/>
              </a:rPr>
              <a:t>总线系统制定了基于</a:t>
            </a:r>
            <a:r>
              <a:rPr lang="en-US" altLang="zh-CN" sz="1800" dirty="0">
                <a:effectLst/>
                <a:latin typeface="unset"/>
              </a:rPr>
              <a:t>OC</a:t>
            </a:r>
            <a:r>
              <a:rPr lang="zh-CN" altLang="en-US" sz="1800" dirty="0">
                <a:effectLst/>
                <a:latin typeface="unset"/>
              </a:rPr>
              <a:t>和</a:t>
            </a:r>
            <a:r>
              <a:rPr lang="en-US" altLang="zh-CN" sz="1800" dirty="0">
                <a:effectLst/>
                <a:latin typeface="unset"/>
              </a:rPr>
              <a:t>LS</a:t>
            </a:r>
            <a:r>
              <a:rPr lang="zh-CN" altLang="en-US" sz="1800" dirty="0">
                <a:effectLst/>
                <a:latin typeface="unset"/>
              </a:rPr>
              <a:t>的防御链。在不丧失一般性的前提下，假设防御方拥有防御</a:t>
            </a:r>
            <a:r>
              <a:rPr lang="en-US" altLang="zh-CN" sz="1800" dirty="0">
                <a:effectLst/>
                <a:latin typeface="unset"/>
              </a:rPr>
              <a:t>5</a:t>
            </a:r>
            <a:r>
              <a:rPr lang="zh-CN" altLang="en-US" sz="1800" dirty="0">
                <a:effectLst/>
                <a:latin typeface="unset"/>
              </a:rPr>
              <a:t>个分支的防御资源，即关键防御链的长度为</a:t>
            </a:r>
            <a:r>
              <a:rPr lang="en-US" altLang="zh-CN" sz="1800" dirty="0">
                <a:effectLst/>
                <a:latin typeface="unset"/>
              </a:rPr>
              <a:t>5</a:t>
            </a:r>
            <a:r>
              <a:rPr lang="zh-CN" altLang="en-US" sz="1800" dirty="0">
                <a:effectLst/>
                <a:latin typeface="unset"/>
              </a:rPr>
              <a:t>。</a:t>
            </a:r>
            <a:endParaRPr lang="en-US" altLang="zh-CN" sz="16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1800" dirty="0">
                <a:effectLst/>
                <a:latin typeface="unset"/>
              </a:rPr>
              <a:t>某些序列，如</a:t>
            </a:r>
            <a:r>
              <a:rPr lang="en-US" altLang="zh-CN" sz="1800" dirty="0">
                <a:effectLst/>
                <a:latin typeface="unset"/>
              </a:rPr>
              <a:t>11→14,14→6,6→16,16→10,10→3</a:t>
            </a:r>
            <a:r>
              <a:rPr lang="zh-CN" altLang="en-US" sz="1800" dirty="0">
                <a:effectLst/>
                <a:latin typeface="unset"/>
              </a:rPr>
              <a:t>等更频繁地包含在已识别的基于</a:t>
            </a:r>
            <a:r>
              <a:rPr lang="en-US" altLang="zh-CN" sz="1800" dirty="0">
                <a:effectLst/>
                <a:latin typeface="unset"/>
              </a:rPr>
              <a:t>OC</a:t>
            </a:r>
            <a:r>
              <a:rPr lang="zh-CN" altLang="en-US" sz="1800" dirty="0">
                <a:effectLst/>
                <a:latin typeface="unset"/>
              </a:rPr>
              <a:t>的防御链中。同样</a:t>
            </a:r>
            <a:r>
              <a:rPr lang="en-US" altLang="zh-CN" dirty="0">
                <a:latin typeface="unset"/>
              </a:rPr>
              <a:t>, </a:t>
            </a:r>
            <a:r>
              <a:rPr lang="en-US" altLang="zh-CN" sz="1800" dirty="0">
                <a:effectLst/>
                <a:latin typeface="unset"/>
              </a:rPr>
              <a:t>16→9 </a:t>
            </a:r>
            <a:r>
              <a:rPr lang="en-US" altLang="zh-CN" dirty="0">
                <a:latin typeface="unset"/>
              </a:rPr>
              <a:t>,</a:t>
            </a:r>
            <a:r>
              <a:rPr lang="en-US" altLang="zh-CN" sz="1800" dirty="0">
                <a:effectLst/>
                <a:latin typeface="unset"/>
              </a:rPr>
              <a:t> 9→14 ,14→13</a:t>
            </a:r>
            <a:r>
              <a:rPr lang="en-US" altLang="zh-CN" dirty="0">
                <a:latin typeface="unset"/>
              </a:rPr>
              <a:t>,</a:t>
            </a:r>
            <a:r>
              <a:rPr lang="en-US" altLang="zh-CN" sz="1800" dirty="0">
                <a:effectLst/>
                <a:latin typeface="unset"/>
              </a:rPr>
              <a:t>13→11</a:t>
            </a:r>
            <a:r>
              <a:rPr lang="zh-CN" altLang="en-US" sz="1800" dirty="0">
                <a:effectLst/>
                <a:latin typeface="unset"/>
              </a:rPr>
              <a:t>等序列也更频繁地出现在基于</a:t>
            </a:r>
            <a:r>
              <a:rPr lang="en-US" altLang="zh-CN" sz="1800" dirty="0">
                <a:effectLst/>
                <a:latin typeface="unset"/>
              </a:rPr>
              <a:t>LS</a:t>
            </a:r>
            <a:r>
              <a:rPr lang="zh-CN" altLang="en-US" sz="1800" dirty="0">
                <a:effectLst/>
                <a:latin typeface="unset"/>
              </a:rPr>
              <a:t>的防御链中</a:t>
            </a:r>
            <a:endParaRPr lang="en-US" altLang="zh-CN" sz="1800" dirty="0">
              <a:effectLst/>
              <a:latin typeface="unset"/>
            </a:endParaRPr>
          </a:p>
          <a:p>
            <a:pPr marL="285750" indent="-285750">
              <a:lnSpc>
                <a:spcPct val="150000"/>
              </a:lnSpc>
              <a:buFont typeface="Wingdings" panose="05000000000000000000" pitchFamily="2" charset="2"/>
              <a:buChar char="p"/>
            </a:pPr>
            <a:r>
              <a:rPr lang="zh-CN" altLang="en-US" sz="1800" dirty="0">
                <a:effectLst/>
                <a:latin typeface="unset"/>
              </a:rPr>
              <a:t>基于</a:t>
            </a:r>
            <a:r>
              <a:rPr lang="en-US" altLang="zh-CN" sz="1800" dirty="0">
                <a:effectLst/>
                <a:latin typeface="unset"/>
              </a:rPr>
              <a:t>LS</a:t>
            </a:r>
            <a:r>
              <a:rPr lang="zh-CN" altLang="en-US" sz="1800" dirty="0">
                <a:effectLst/>
                <a:latin typeface="unset"/>
              </a:rPr>
              <a:t>的防御链的权重大于基于</a:t>
            </a:r>
            <a:r>
              <a:rPr lang="en-US" altLang="zh-CN" sz="1800" dirty="0">
                <a:effectLst/>
                <a:latin typeface="unset"/>
              </a:rPr>
              <a:t>OC</a:t>
            </a:r>
            <a:r>
              <a:rPr lang="zh-CN" altLang="en-US" sz="1800" dirty="0">
                <a:effectLst/>
                <a:latin typeface="unset"/>
              </a:rPr>
              <a:t>的防御链。因此，可以估计，基于</a:t>
            </a:r>
            <a:r>
              <a:rPr lang="en-US" altLang="zh-CN" sz="1800" dirty="0">
                <a:effectLst/>
                <a:latin typeface="unset"/>
              </a:rPr>
              <a:t>LS</a:t>
            </a:r>
            <a:r>
              <a:rPr lang="zh-CN" altLang="en-US" sz="1800" dirty="0">
                <a:effectLst/>
                <a:latin typeface="unset"/>
              </a:rPr>
              <a:t>的防御链具有更好的防御效能，即系统操作者可以通过加强识别的防御链来更好地缓解多场景</a:t>
            </a:r>
            <a:r>
              <a:rPr lang="en-US" altLang="zh-CN" sz="1800" dirty="0">
                <a:effectLst/>
                <a:latin typeface="unset"/>
              </a:rPr>
              <a:t>LRAs</a:t>
            </a:r>
            <a:r>
              <a:rPr lang="zh-CN" altLang="en-US" sz="1800" dirty="0">
                <a:effectLst/>
                <a:latin typeface="unset"/>
              </a:rPr>
              <a:t>的</a:t>
            </a:r>
            <a:r>
              <a:rPr lang="en-US" altLang="zh-CN" sz="1800" dirty="0">
                <a:effectLst/>
                <a:latin typeface="unset"/>
              </a:rPr>
              <a:t>LS</a:t>
            </a:r>
            <a:r>
              <a:rPr lang="zh-CN" altLang="en-US" sz="1800" dirty="0">
                <a:effectLst/>
                <a:latin typeface="unset"/>
              </a:rPr>
              <a:t>效应。</a:t>
            </a:r>
            <a:endParaRPr lang="en-US" altLang="zh-CN" sz="1800" dirty="0">
              <a:effectLst/>
              <a:latin typeface="unset"/>
            </a:endParaRPr>
          </a:p>
        </p:txBody>
      </p:sp>
      <p:pic>
        <p:nvPicPr>
          <p:cNvPr id="4" name="图片 3">
            <a:extLst>
              <a:ext uri="{FF2B5EF4-FFF2-40B4-BE49-F238E27FC236}">
                <a16:creationId xmlns:a16="http://schemas.microsoft.com/office/drawing/2014/main" id="{3FCC0AEC-6CBF-9B51-28FB-F93A8D064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465" y="1636365"/>
            <a:ext cx="6239608" cy="2206972"/>
          </a:xfrm>
          <a:prstGeom prst="rect">
            <a:avLst/>
          </a:prstGeom>
        </p:spPr>
      </p:pic>
      <p:pic>
        <p:nvPicPr>
          <p:cNvPr id="6" name="图片 5">
            <a:extLst>
              <a:ext uri="{FF2B5EF4-FFF2-40B4-BE49-F238E27FC236}">
                <a16:creationId xmlns:a16="http://schemas.microsoft.com/office/drawing/2014/main" id="{151B4368-0551-DBF9-2BF3-CB83CD4E01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9129" y="4144264"/>
            <a:ext cx="5937752" cy="2070797"/>
          </a:xfrm>
          <a:prstGeom prst="rect">
            <a:avLst/>
          </a:prstGeom>
        </p:spPr>
      </p:pic>
    </p:spTree>
    <p:extLst>
      <p:ext uri="{BB962C8B-B14F-4D97-AF65-F5344CB8AC3E}">
        <p14:creationId xmlns:p14="http://schemas.microsoft.com/office/powerpoint/2010/main" val="3908360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607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Case Study</a:t>
            </a:r>
          </a:p>
        </p:txBody>
      </p:sp>
      <p:sp>
        <p:nvSpPr>
          <p:cNvPr id="8" name="文本框 7">
            <a:extLst>
              <a:ext uri="{FF2B5EF4-FFF2-40B4-BE49-F238E27FC236}">
                <a16:creationId xmlns:a16="http://schemas.microsoft.com/office/drawing/2014/main" id="{3CAEE5A3-B35B-49E2-A441-34D4E932E912}"/>
              </a:ext>
            </a:extLst>
          </p:cNvPr>
          <p:cNvSpPr txBox="1"/>
          <p:nvPr/>
        </p:nvSpPr>
        <p:spPr>
          <a:xfrm>
            <a:off x="354806" y="1015824"/>
            <a:ext cx="865584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B. Vital Defense Chain for the IEEE 14-Bus System</a:t>
            </a:r>
            <a:endParaRPr kumimoji="0" lang="zh-CN" altLang="en-US" sz="20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0B6F455D-274B-4877-A3F8-45661BC6E770}"/>
              </a:ext>
            </a:extLst>
          </p:cNvPr>
          <p:cNvSpPr txBox="1"/>
          <p:nvPr/>
        </p:nvSpPr>
        <p:spPr>
          <a:xfrm>
            <a:off x="354806" y="1458922"/>
            <a:ext cx="11370469" cy="2541465"/>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unset"/>
                <a:ea typeface="等线" panose="02010600030101010101" pitchFamily="2" charset="-122"/>
                <a:cs typeface="+mn-cs"/>
              </a:rPr>
              <a:t>如果系统有现有的分支增强，可以确定权重最高的最重要的链，并依次增强链的每个分支。</a:t>
            </a:r>
            <a:endParaRPr kumimoji="0" lang="en-US" altLang="zh-CN" sz="1800" b="0" i="0" u="none" strike="noStrike" kern="1200" cap="none" spc="0" normalizeH="0" baseline="0" noProof="0" dirty="0">
              <a:ln>
                <a:noFill/>
              </a:ln>
              <a:solidFill>
                <a:prstClr val="black"/>
              </a:solidFill>
              <a:effectLst/>
              <a:uLnTx/>
              <a:uFillTx/>
              <a:latin typeface="unset"/>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unset"/>
                <a:ea typeface="等线" panose="02010600030101010101" pitchFamily="2" charset="-122"/>
                <a:cs typeface="+mn-cs"/>
              </a:rPr>
              <a:t>在表</a:t>
            </a:r>
            <a:r>
              <a:rPr kumimoji="0" lang="en-US" altLang="zh-CN" sz="1800" b="0" i="0" u="none" strike="noStrike" kern="1200" cap="none" spc="0" normalizeH="0" baseline="0" noProof="0" dirty="0">
                <a:ln>
                  <a:noFill/>
                </a:ln>
                <a:solidFill>
                  <a:prstClr val="black"/>
                </a:solidFill>
                <a:effectLst/>
                <a:uLnTx/>
                <a:uFillTx/>
                <a:latin typeface="unset"/>
                <a:ea typeface="等线" panose="02010600030101010101" pitchFamily="2" charset="-122"/>
                <a:cs typeface="+mn-cs"/>
              </a:rPr>
              <a:t>III</a:t>
            </a:r>
            <a:r>
              <a:rPr kumimoji="0" lang="zh-CN" altLang="en-US" sz="1800" b="0" i="0" u="none" strike="noStrike" kern="1200" cap="none" spc="0" normalizeH="0" baseline="0" noProof="0" dirty="0">
                <a:ln>
                  <a:noFill/>
                </a:ln>
                <a:solidFill>
                  <a:prstClr val="black"/>
                </a:solidFill>
                <a:effectLst/>
                <a:uLnTx/>
                <a:uFillTx/>
                <a:latin typeface="unset"/>
                <a:ea typeface="等线" panose="02010600030101010101" pitchFamily="2" charset="-122"/>
                <a:cs typeface="+mn-cs"/>
              </a:rPr>
              <a:t>中根据一组具有代表性的初始条件提供了确定的最重要的链。可以观察到，在相同的现有增强条件下，基于</a:t>
            </a:r>
            <a:r>
              <a:rPr kumimoji="0" lang="en-US" altLang="zh-CN" sz="1800" b="0" i="0" u="none" strike="noStrike" kern="1200" cap="none" spc="0" normalizeH="0" baseline="0" noProof="0" dirty="0">
                <a:ln>
                  <a:noFill/>
                </a:ln>
                <a:solidFill>
                  <a:prstClr val="black"/>
                </a:solidFill>
                <a:effectLst/>
                <a:uLnTx/>
                <a:uFillTx/>
                <a:latin typeface="unset"/>
                <a:ea typeface="等线" panose="02010600030101010101" pitchFamily="2" charset="-122"/>
                <a:cs typeface="+mn-cs"/>
              </a:rPr>
              <a:t>OC</a:t>
            </a:r>
            <a:r>
              <a:rPr kumimoji="0" lang="zh-CN" altLang="en-US" sz="1800" b="0" i="0" u="none" strike="noStrike" kern="1200" cap="none" spc="0" normalizeH="0" baseline="0" noProof="0" dirty="0">
                <a:ln>
                  <a:noFill/>
                </a:ln>
                <a:solidFill>
                  <a:prstClr val="black"/>
                </a:solidFill>
                <a:effectLst/>
                <a:uLnTx/>
                <a:uFillTx/>
                <a:latin typeface="unset"/>
                <a:ea typeface="等线" panose="02010600030101010101" pitchFamily="2" charset="-122"/>
                <a:cs typeface="+mn-cs"/>
              </a:rPr>
              <a:t>和基于</a:t>
            </a:r>
            <a:r>
              <a:rPr kumimoji="0" lang="en-US" altLang="zh-CN" sz="1800" b="0" i="0" u="none" strike="noStrike" kern="1200" cap="none" spc="0" normalizeH="0" baseline="0" noProof="0" dirty="0">
                <a:ln>
                  <a:noFill/>
                </a:ln>
                <a:solidFill>
                  <a:prstClr val="black"/>
                </a:solidFill>
                <a:effectLst/>
                <a:uLnTx/>
                <a:uFillTx/>
                <a:latin typeface="unset"/>
                <a:ea typeface="等线" panose="02010600030101010101" pitchFamily="2" charset="-122"/>
                <a:cs typeface="+mn-cs"/>
              </a:rPr>
              <a:t>LS</a:t>
            </a:r>
            <a:r>
              <a:rPr kumimoji="0" lang="zh-CN" altLang="en-US" sz="1800" b="0" i="0" u="none" strike="noStrike" kern="1200" cap="none" spc="0" normalizeH="0" baseline="0" noProof="0" dirty="0">
                <a:ln>
                  <a:noFill/>
                </a:ln>
                <a:solidFill>
                  <a:prstClr val="black"/>
                </a:solidFill>
                <a:effectLst/>
                <a:uLnTx/>
                <a:uFillTx/>
                <a:latin typeface="unset"/>
                <a:ea typeface="等线" panose="02010600030101010101" pitchFamily="2" charset="-122"/>
                <a:cs typeface="+mn-cs"/>
              </a:rPr>
              <a:t>的最重要链可能会因其不同的设计目标而不同。因此，系统操作员需要仔细评估增强策略以获得整体最佳防御效能。</a:t>
            </a:r>
            <a:endPar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结果证实：由于现有的增强不被传统的关键分支识别方法所支持，所提出的算法允许系统操作员以一种灵活和自适应的方式增强系统的网络安全性。</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2921FECE-E1DC-F6E7-596D-6A327D17D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590" y="3994575"/>
            <a:ext cx="5399906" cy="2267558"/>
          </a:xfrm>
          <a:prstGeom prst="rect">
            <a:avLst/>
          </a:prstGeom>
        </p:spPr>
      </p:pic>
    </p:spTree>
    <p:extLst>
      <p:ext uri="{BB962C8B-B14F-4D97-AF65-F5344CB8AC3E}">
        <p14:creationId xmlns:p14="http://schemas.microsoft.com/office/powerpoint/2010/main" val="3909798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607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Case Study</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882253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C. Vital Defense Chain for the European 89-Bus System</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7E5E7722-D372-BB51-9123-B93352C6E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465" y="1501954"/>
            <a:ext cx="5648360" cy="2231842"/>
          </a:xfrm>
          <a:prstGeom prst="rect">
            <a:avLst/>
          </a:prstGeom>
        </p:spPr>
      </p:pic>
      <p:pic>
        <p:nvPicPr>
          <p:cNvPr id="6" name="图片 5">
            <a:extLst>
              <a:ext uri="{FF2B5EF4-FFF2-40B4-BE49-F238E27FC236}">
                <a16:creationId xmlns:a16="http://schemas.microsoft.com/office/drawing/2014/main" id="{67F0C217-258F-79D2-AF35-1E5971173F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8170" y="3860298"/>
            <a:ext cx="5638025" cy="2177372"/>
          </a:xfrm>
          <a:prstGeom prst="rect">
            <a:avLst/>
          </a:prstGeom>
        </p:spPr>
      </p:pic>
      <p:sp>
        <p:nvSpPr>
          <p:cNvPr id="3" name="文本框 2">
            <a:extLst>
              <a:ext uri="{FF2B5EF4-FFF2-40B4-BE49-F238E27FC236}">
                <a16:creationId xmlns:a16="http://schemas.microsoft.com/office/drawing/2014/main" id="{D57C0E80-B9E5-7030-C3B6-02AABD98162F}"/>
              </a:ext>
            </a:extLst>
          </p:cNvPr>
          <p:cNvSpPr txBox="1"/>
          <p:nvPr/>
        </p:nvSpPr>
        <p:spPr>
          <a:xfrm>
            <a:off x="516932" y="2202641"/>
            <a:ext cx="4950418" cy="3366563"/>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latin typeface="Times New Roman" panose="02020603050405020304" pitchFamily="18" charset="0"/>
                <a:cs typeface="Times New Roman" panose="02020603050405020304" pitchFamily="18" charset="0"/>
              </a:rPr>
              <a:t>基于</a:t>
            </a:r>
            <a:r>
              <a:rPr lang="en-US" altLang="zh-CN" sz="1800" dirty="0">
                <a:effectLst/>
                <a:latin typeface="Times New Roman" panose="02020603050405020304" pitchFamily="18" charset="0"/>
                <a:cs typeface="Times New Roman" panose="02020603050405020304" pitchFamily="18" charset="0"/>
              </a:rPr>
              <a:t>OC</a:t>
            </a:r>
            <a:r>
              <a:rPr lang="zh-CN" altLang="en-US" sz="1800" dirty="0">
                <a:effectLst/>
                <a:latin typeface="Times New Roman" panose="02020603050405020304" pitchFamily="18" charset="0"/>
                <a:cs typeface="Times New Roman" panose="02020603050405020304" pitchFamily="18" charset="0"/>
              </a:rPr>
              <a:t>的防御链的权重明显大于基于</a:t>
            </a:r>
            <a:r>
              <a:rPr lang="en-US" altLang="zh-CN" sz="1800" dirty="0">
                <a:effectLst/>
                <a:latin typeface="Times New Roman" panose="02020603050405020304" pitchFamily="18" charset="0"/>
                <a:cs typeface="Times New Roman" panose="02020603050405020304" pitchFamily="18" charset="0"/>
              </a:rPr>
              <a:t>LS</a:t>
            </a:r>
            <a:r>
              <a:rPr lang="zh-CN" altLang="en-US" sz="1800" dirty="0">
                <a:effectLst/>
                <a:latin typeface="Times New Roman" panose="02020603050405020304" pitchFamily="18" charset="0"/>
                <a:cs typeface="Times New Roman" panose="02020603050405020304" pitchFamily="18" charset="0"/>
              </a:rPr>
              <a:t>的防御链的权重</a:t>
            </a:r>
            <a:endParaRPr lang="en-US" altLang="zh-CN" sz="18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1800" dirty="0">
                <a:effectLst/>
                <a:latin typeface="Times New Roman" panose="02020603050405020304" pitchFamily="18" charset="0"/>
                <a:cs typeface="Times New Roman" panose="02020603050405020304" pitchFamily="18" charset="0"/>
              </a:rPr>
              <a:t>基于</a:t>
            </a:r>
            <a:r>
              <a:rPr lang="en-US" altLang="zh-CN" sz="1800" dirty="0">
                <a:effectLst/>
                <a:latin typeface="Times New Roman" panose="02020603050405020304" pitchFamily="18" charset="0"/>
                <a:cs typeface="Times New Roman" panose="02020603050405020304" pitchFamily="18" charset="0"/>
              </a:rPr>
              <a:t>OC</a:t>
            </a:r>
            <a:r>
              <a:rPr lang="zh-CN" altLang="en-US" sz="1800" dirty="0">
                <a:effectLst/>
                <a:latin typeface="Times New Roman" panose="02020603050405020304" pitchFamily="18" charset="0"/>
                <a:cs typeface="Times New Roman" panose="02020603050405020304" pitchFamily="18" charset="0"/>
              </a:rPr>
              <a:t>的最重要的防御链为</a:t>
            </a:r>
            <a:r>
              <a:rPr lang="en-US" altLang="zh-CN" sz="1800" dirty="0">
                <a:effectLst/>
                <a:latin typeface="Times New Roman" panose="02020603050405020304" pitchFamily="18" charset="0"/>
                <a:cs typeface="Times New Roman" panose="02020603050405020304" pitchFamily="18" charset="0"/>
              </a:rPr>
              <a:t>141→100→66→146→166→124→170→199→123→180</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1800" dirty="0">
                <a:effectLst/>
                <a:latin typeface="Times New Roman" panose="02020603050405020304" pitchFamily="18" charset="0"/>
                <a:cs typeface="Times New Roman" panose="02020603050405020304" pitchFamily="18" charset="0"/>
              </a:rPr>
              <a:t>基于</a:t>
            </a:r>
            <a:r>
              <a:rPr lang="en-US" altLang="zh-CN" sz="1800" dirty="0">
                <a:effectLst/>
                <a:latin typeface="Times New Roman" panose="02020603050405020304" pitchFamily="18" charset="0"/>
                <a:cs typeface="Times New Roman" panose="02020603050405020304" pitchFamily="18" charset="0"/>
              </a:rPr>
              <a:t>LS</a:t>
            </a:r>
            <a:r>
              <a:rPr lang="zh-CN" altLang="en-US" sz="1800" dirty="0">
                <a:effectLst/>
                <a:latin typeface="Times New Roman" panose="02020603050405020304" pitchFamily="18" charset="0"/>
                <a:cs typeface="Times New Roman" panose="02020603050405020304" pitchFamily="18" charset="0"/>
              </a:rPr>
              <a:t>的最重要防御链为</a:t>
            </a:r>
            <a:r>
              <a:rPr lang="en-US" altLang="zh-CN" sz="1800" dirty="0">
                <a:effectLst/>
                <a:latin typeface="Times New Roman" panose="02020603050405020304" pitchFamily="18" charset="0"/>
                <a:cs typeface="Times New Roman" panose="02020603050405020304" pitchFamily="18" charset="0"/>
              </a:rPr>
              <a:t>69→6→103→140→110→3→145→198→106→177</a:t>
            </a:r>
          </a:p>
        </p:txBody>
      </p:sp>
    </p:spTree>
    <p:extLst>
      <p:ext uri="{BB962C8B-B14F-4D97-AF65-F5344CB8AC3E}">
        <p14:creationId xmlns:p14="http://schemas.microsoft.com/office/powerpoint/2010/main" val="2058090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607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Case Study</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59593" y="1018839"/>
            <a:ext cx="10156032"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D</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a:t>
            </a:r>
            <a:r>
              <a:rPr lang="en-US" altLang="zh-CN" sz="2400" b="1" dirty="0">
                <a:solidFill>
                  <a:srgbClr val="5B9BD5">
                    <a:lumMod val="75000"/>
                  </a:srgbClr>
                </a:solidFill>
                <a:latin typeface="微软雅黑" panose="020B0503020204020204" pitchFamily="34" charset="-122"/>
                <a:ea typeface="微软雅黑" panose="020B0503020204020204" pitchFamily="34" charset="-122"/>
              </a:rPr>
              <a:t>Performance Evaluation: No Existing Branch Enhancement</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483FC1-011D-4E90-A893-7E2D7CF00C4C}"/>
              </a:ext>
            </a:extLst>
          </p:cNvPr>
          <p:cNvSpPr txBox="1"/>
          <p:nvPr/>
        </p:nvSpPr>
        <p:spPr>
          <a:xfrm>
            <a:off x="559593" y="1538460"/>
            <a:ext cx="10989470" cy="2125967"/>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dirty="0">
                <a:effectLst/>
                <a:latin typeface="Times New Roman" panose="02020603050405020304" pitchFamily="18" charset="0"/>
                <a:cs typeface="Times New Roman" panose="02020603050405020304" pitchFamily="18" charset="0"/>
              </a:rPr>
              <a:t>首先将所提出的方法与传统的双层优化模型</a:t>
            </a:r>
            <a:r>
              <a:rPr lang="en-US" altLang="zh-CN" dirty="0">
                <a:effectLst/>
                <a:latin typeface="Times New Roman" panose="02020603050405020304" pitchFamily="18" charset="0"/>
                <a:cs typeface="Times New Roman" panose="02020603050405020304" pitchFamily="18" charset="0"/>
              </a:rPr>
              <a:t>(BOM)</a:t>
            </a:r>
            <a:r>
              <a:rPr lang="zh-CN" altLang="en-US" dirty="0">
                <a:effectLst/>
                <a:latin typeface="Times New Roman" panose="02020603050405020304" pitchFamily="18" charset="0"/>
                <a:cs typeface="Times New Roman" panose="02020603050405020304" pitchFamily="18" charset="0"/>
              </a:rPr>
              <a:t>和三层优化模型</a:t>
            </a:r>
            <a:r>
              <a:rPr lang="en-US" altLang="zh-CN" dirty="0">
                <a:effectLst/>
                <a:latin typeface="Times New Roman" panose="02020603050405020304" pitchFamily="18" charset="0"/>
                <a:cs typeface="Times New Roman" panose="02020603050405020304" pitchFamily="18" charset="0"/>
              </a:rPr>
              <a:t>(TOM)</a:t>
            </a:r>
            <a:r>
              <a:rPr lang="zh-CN" altLang="en-US" dirty="0">
                <a:effectLst/>
                <a:latin typeface="Times New Roman" panose="02020603050405020304" pitchFamily="18" charset="0"/>
                <a:cs typeface="Times New Roman" panose="02020603050405020304" pitchFamily="18" charset="0"/>
              </a:rPr>
              <a:t>进行比较，这两种优化模型基于单一的、特定的运行条件确定需要加强的分支。</a:t>
            </a:r>
            <a:endParaRPr lang="en-US" altLang="zh-CN"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dirty="0">
                <a:effectLst/>
                <a:latin typeface="Times New Roman" panose="02020603050405020304" pitchFamily="18" charset="0"/>
                <a:cs typeface="Times New Roman" panose="02020603050405020304" pitchFamily="18" charset="0"/>
              </a:rPr>
              <a:t>为了比较</a:t>
            </a:r>
            <a:r>
              <a:rPr lang="en-US" altLang="zh-CN" dirty="0">
                <a:effectLst/>
                <a:latin typeface="Times New Roman" panose="02020603050405020304" pitchFamily="18" charset="0"/>
                <a:cs typeface="Times New Roman" panose="02020603050405020304" pitchFamily="18" charset="0"/>
              </a:rPr>
              <a:t>BOM</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TOM</a:t>
            </a:r>
            <a:r>
              <a:rPr lang="zh-CN" altLang="en-US" dirty="0">
                <a:effectLst/>
                <a:latin typeface="Times New Roman" panose="02020603050405020304" pitchFamily="18" charset="0"/>
                <a:cs typeface="Times New Roman" panose="02020603050405020304" pitchFamily="18" charset="0"/>
              </a:rPr>
              <a:t>和提出的方法在处理多场景</a:t>
            </a:r>
            <a:r>
              <a:rPr lang="en-US" altLang="zh-CN" dirty="0">
                <a:effectLst/>
                <a:latin typeface="Times New Roman" panose="02020603050405020304" pitchFamily="18" charset="0"/>
                <a:cs typeface="Times New Roman" panose="02020603050405020304" pitchFamily="18" charset="0"/>
              </a:rPr>
              <a:t>LRAs</a:t>
            </a:r>
            <a:r>
              <a:rPr lang="zh-CN" altLang="en-US" dirty="0">
                <a:effectLst/>
                <a:latin typeface="Times New Roman" panose="02020603050405020304" pitchFamily="18" charset="0"/>
                <a:cs typeface="Times New Roman" panose="02020603050405020304" pitchFamily="18" charset="0"/>
              </a:rPr>
              <a:t>时的有效性，选择了欧洲</a:t>
            </a:r>
            <a:r>
              <a:rPr lang="en-US" altLang="zh-CN" dirty="0">
                <a:effectLst/>
                <a:latin typeface="Times New Roman" panose="02020603050405020304" pitchFamily="18" charset="0"/>
                <a:cs typeface="Times New Roman" panose="02020603050405020304" pitchFamily="18" charset="0"/>
              </a:rPr>
              <a:t>89</a:t>
            </a:r>
            <a:r>
              <a:rPr lang="zh-CN" altLang="en-US" dirty="0">
                <a:effectLst/>
                <a:latin typeface="Times New Roman" panose="02020603050405020304" pitchFamily="18" charset="0"/>
                <a:cs typeface="Times New Roman" panose="02020603050405020304" pitchFamily="18" charset="0"/>
              </a:rPr>
              <a:t>总线系统的</a:t>
            </a:r>
            <a:r>
              <a:rPr lang="en-US" altLang="zh-CN" dirty="0">
                <a:effectLst/>
                <a:latin typeface="Times New Roman" panose="02020603050405020304" pitchFamily="18" charset="0"/>
                <a:cs typeface="Times New Roman" panose="02020603050405020304" pitchFamily="18" charset="0"/>
              </a:rPr>
              <a:t>2500</a:t>
            </a:r>
            <a:r>
              <a:rPr lang="zh-CN" altLang="en-US" dirty="0">
                <a:effectLst/>
                <a:latin typeface="Times New Roman" panose="02020603050405020304" pitchFamily="18" charset="0"/>
                <a:cs typeface="Times New Roman" panose="02020603050405020304" pitchFamily="18" charset="0"/>
              </a:rPr>
              <a:t>个随机生成的运行场景。然后，在每个操作场景下，生成</a:t>
            </a:r>
            <a:r>
              <a:rPr lang="en-US" altLang="zh-CN" dirty="0">
                <a:effectLst/>
                <a:latin typeface="Times New Roman" panose="02020603050405020304" pitchFamily="18" charset="0"/>
                <a:cs typeface="Times New Roman" panose="02020603050405020304" pitchFamily="18" charset="0"/>
              </a:rPr>
              <a:t>20</a:t>
            </a:r>
            <a:r>
              <a:rPr lang="zh-CN" altLang="en-US" dirty="0">
                <a:effectLst/>
                <a:latin typeface="Times New Roman" panose="02020603050405020304" pitchFamily="18" charset="0"/>
                <a:cs typeface="Times New Roman" panose="02020603050405020304" pitchFamily="18" charset="0"/>
              </a:rPr>
              <a:t>个攻击向量</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共</a:t>
            </a:r>
            <a:r>
              <a:rPr lang="en-US" altLang="zh-CN" dirty="0">
                <a:effectLst/>
                <a:latin typeface="Times New Roman" panose="02020603050405020304" pitchFamily="18" charset="0"/>
                <a:cs typeface="Times New Roman" panose="02020603050405020304" pitchFamily="18" charset="0"/>
              </a:rPr>
              <a:t>2500×20</a:t>
            </a:r>
            <a:r>
              <a:rPr lang="zh-CN" altLang="en-US" dirty="0">
                <a:effectLst/>
                <a:latin typeface="Times New Roman" panose="02020603050405020304" pitchFamily="18" charset="0"/>
                <a:cs typeface="Times New Roman" panose="02020603050405020304" pitchFamily="18" charset="0"/>
              </a:rPr>
              <a:t>攻击向量</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注入系统。</a:t>
            </a:r>
            <a:endParaRPr lang="en-US" altLang="zh-CN"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1800" dirty="0">
                <a:effectLst/>
                <a:latin typeface="Times New Roman" panose="02020603050405020304" pitchFamily="18" charset="0"/>
                <a:cs typeface="Times New Roman" panose="02020603050405020304" pitchFamily="18" charset="0"/>
              </a:rPr>
              <a:t>图描述了攻击后欧洲</a:t>
            </a:r>
            <a:r>
              <a:rPr lang="en-US" altLang="zh-CN" sz="1800" dirty="0">
                <a:effectLst/>
                <a:latin typeface="Times New Roman" panose="02020603050405020304" pitchFamily="18" charset="0"/>
                <a:cs typeface="Times New Roman" panose="02020603050405020304" pitchFamily="18" charset="0"/>
              </a:rPr>
              <a:t>89</a:t>
            </a:r>
            <a:r>
              <a:rPr lang="zh-CN" altLang="en-US" sz="1800" dirty="0">
                <a:effectLst/>
                <a:latin typeface="Times New Roman" panose="02020603050405020304" pitchFamily="18" charset="0"/>
                <a:cs typeface="Times New Roman" panose="02020603050405020304" pitchFamily="18" charset="0"/>
              </a:rPr>
              <a:t>总线系统的平均</a:t>
            </a:r>
            <a:r>
              <a:rPr lang="en-US" altLang="zh-CN" sz="1800" dirty="0">
                <a:effectLst/>
                <a:latin typeface="Times New Roman" panose="02020603050405020304" pitchFamily="18" charset="0"/>
                <a:cs typeface="Times New Roman" panose="02020603050405020304" pitchFamily="18" charset="0"/>
              </a:rPr>
              <a:t>OC</a:t>
            </a:r>
            <a:r>
              <a:rPr lang="zh-CN" altLang="en-US" sz="1800" dirty="0">
                <a:effectLst/>
                <a:latin typeface="Times New Roman" panose="02020603050405020304" pitchFamily="18" charset="0"/>
                <a:cs typeface="Times New Roman" panose="02020603050405020304" pitchFamily="18" charset="0"/>
              </a:rPr>
              <a:t>和</a:t>
            </a:r>
            <a:r>
              <a:rPr lang="en-US" altLang="zh-CN" sz="1800" dirty="0">
                <a:effectLst/>
                <a:latin typeface="Times New Roman" panose="02020603050405020304" pitchFamily="18" charset="0"/>
                <a:cs typeface="Times New Roman" panose="02020603050405020304" pitchFamily="18" charset="0"/>
              </a:rPr>
              <a:t>LS</a:t>
            </a:r>
            <a:r>
              <a:rPr lang="zh-CN" altLang="en-US" sz="1800" dirty="0">
                <a:effectLst/>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465EBA3-A6C2-66A2-DFC7-452087E1A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282" y="3705227"/>
            <a:ext cx="6913931" cy="2579428"/>
          </a:xfrm>
          <a:prstGeom prst="rect">
            <a:avLst/>
          </a:prstGeom>
        </p:spPr>
      </p:pic>
    </p:spTree>
    <p:extLst>
      <p:ext uri="{BB962C8B-B14F-4D97-AF65-F5344CB8AC3E}">
        <p14:creationId xmlns:p14="http://schemas.microsoft.com/office/powerpoint/2010/main" val="3769994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607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Case Study</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112799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E</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a:t>
            </a:r>
            <a:r>
              <a:rPr lang="en-US" altLang="zh-CN" sz="2400" b="1" dirty="0">
                <a:solidFill>
                  <a:srgbClr val="5B9BD5">
                    <a:lumMod val="75000"/>
                  </a:srgbClr>
                </a:solidFill>
                <a:latin typeface="微软雅黑" panose="020B0503020204020204" pitchFamily="34" charset="-122"/>
                <a:ea typeface="微软雅黑" panose="020B0503020204020204" pitchFamily="34" charset="-122"/>
              </a:rPr>
              <a:t>Performance Evaluation: With Existing Branch Enhancement</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483FC1-011D-4E90-A893-7E2D7CF00C4C}"/>
              </a:ext>
            </a:extLst>
          </p:cNvPr>
          <p:cNvSpPr txBox="1"/>
          <p:nvPr/>
        </p:nvSpPr>
        <p:spPr>
          <a:xfrm>
            <a:off x="573881" y="1829233"/>
            <a:ext cx="10513218" cy="3787960"/>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800" dirty="0">
                <a:effectLst/>
                <a:latin typeface="Times New Roman" panose="02020603050405020304" pitchFamily="18" charset="0"/>
                <a:cs typeface="Times New Roman" panose="02020603050405020304" pitchFamily="18" charset="0"/>
              </a:rPr>
              <a:t>为了演示在考虑到欧洲</a:t>
            </a:r>
            <a:r>
              <a:rPr lang="en-US" altLang="zh-CN" sz="1800" dirty="0">
                <a:effectLst/>
                <a:latin typeface="Times New Roman" panose="02020603050405020304" pitchFamily="18" charset="0"/>
                <a:cs typeface="Times New Roman" panose="02020603050405020304" pitchFamily="18" charset="0"/>
              </a:rPr>
              <a:t>89</a:t>
            </a:r>
            <a:r>
              <a:rPr lang="zh-CN" altLang="en-US" sz="1800" dirty="0">
                <a:effectLst/>
                <a:latin typeface="Times New Roman" panose="02020603050405020304" pitchFamily="18" charset="0"/>
                <a:cs typeface="Times New Roman" panose="02020603050405020304" pitchFamily="18" charset="0"/>
              </a:rPr>
              <a:t>总线系统现有分支增强的情况下所提议的方法的性能，考虑以下两组现有分支</a:t>
            </a:r>
            <a:r>
              <a:rPr lang="en-US" altLang="zh-CN" sz="1800" dirty="0">
                <a:effectLst/>
                <a:latin typeface="Times New Roman" panose="02020603050405020304" pitchFamily="18" charset="0"/>
                <a:cs typeface="Times New Roman" panose="02020603050405020304" pitchFamily="18" charset="0"/>
              </a:rPr>
              <a:t>:{9,204}</a:t>
            </a:r>
            <a:r>
              <a:rPr lang="zh-CN" altLang="en-US" sz="1800" dirty="0">
                <a:effectLst/>
                <a:latin typeface="Times New Roman" panose="02020603050405020304" pitchFamily="18" charset="0"/>
                <a:cs typeface="Times New Roman" panose="02020603050405020304" pitchFamily="18" charset="0"/>
              </a:rPr>
              <a:t>和</a:t>
            </a:r>
            <a:r>
              <a:rPr lang="en-US" altLang="zh-CN" sz="1800" dirty="0">
                <a:effectLst/>
                <a:latin typeface="Times New Roman" panose="02020603050405020304" pitchFamily="18" charset="0"/>
                <a:cs typeface="Times New Roman" panose="02020603050405020304" pitchFamily="18" charset="0"/>
              </a:rPr>
              <a:t>{100,137,141}</a:t>
            </a:r>
            <a:r>
              <a:rPr lang="zh-CN" altLang="en-US" sz="1800" dirty="0">
                <a:effectLst/>
                <a:latin typeface="Times New Roman" panose="02020603050405020304" pitchFamily="18" charset="0"/>
                <a:cs typeface="Times New Roman" panose="02020603050405020304" pitchFamily="18" charset="0"/>
              </a:rPr>
              <a:t>作为示例。</a:t>
            </a:r>
            <a:endParaRPr lang="en-US" altLang="zh-CN" sz="1800" dirty="0">
              <a:effectLst/>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800" dirty="0">
                <a:effectLst/>
                <a:latin typeface="Times New Roman" panose="02020603050405020304" pitchFamily="18" charset="0"/>
                <a:cs typeface="Times New Roman" panose="02020603050405020304" pitchFamily="18" charset="0"/>
              </a:rPr>
              <a:t>首先针对这两个初始条件构建了基于</a:t>
            </a:r>
            <a:r>
              <a:rPr lang="en-US" altLang="zh-CN" sz="1800" dirty="0">
                <a:effectLst/>
                <a:latin typeface="Times New Roman" panose="02020603050405020304" pitchFamily="18" charset="0"/>
                <a:cs typeface="Times New Roman" panose="02020603050405020304" pitchFamily="18" charset="0"/>
              </a:rPr>
              <a:t>OC</a:t>
            </a:r>
            <a:r>
              <a:rPr lang="zh-CN" altLang="en-US" sz="1800" dirty="0">
                <a:effectLst/>
                <a:latin typeface="Times New Roman" panose="02020603050405020304" pitchFamily="18" charset="0"/>
                <a:cs typeface="Times New Roman" panose="02020603050405020304" pitchFamily="18" charset="0"/>
              </a:rPr>
              <a:t>和</a:t>
            </a:r>
            <a:r>
              <a:rPr lang="en-US" altLang="zh-CN" sz="1800" dirty="0">
                <a:effectLst/>
                <a:latin typeface="Times New Roman" panose="02020603050405020304" pitchFamily="18" charset="0"/>
                <a:cs typeface="Times New Roman" panose="02020603050405020304" pitchFamily="18" charset="0"/>
              </a:rPr>
              <a:t>LS</a:t>
            </a:r>
            <a:r>
              <a:rPr lang="zh-CN" altLang="en-US" sz="1800" dirty="0">
                <a:effectLst/>
                <a:latin typeface="Times New Roman" panose="02020603050405020304" pitchFamily="18" charset="0"/>
                <a:cs typeface="Times New Roman" panose="02020603050405020304" pitchFamily="18" charset="0"/>
              </a:rPr>
              <a:t>的最关键链。</a:t>
            </a:r>
            <a:endParaRPr lang="en-US" altLang="zh-CN" sz="1800" dirty="0">
              <a:effectLst/>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Times New Roman" panose="02020603050405020304" pitchFamily="18" charset="0"/>
                <a:cs typeface="Times New Roman" panose="02020603050405020304" pitchFamily="18" charset="0"/>
              </a:rPr>
              <a:t>对于</a:t>
            </a:r>
            <a:r>
              <a:rPr lang="en-US" altLang="zh-CN" sz="1800" dirty="0">
                <a:effectLst/>
                <a:latin typeface="Times New Roman" panose="02020603050405020304" pitchFamily="18" charset="0"/>
                <a:cs typeface="Times New Roman" panose="02020603050405020304" pitchFamily="18" charset="0"/>
              </a:rPr>
              <a:t>{9,204}</a:t>
            </a:r>
            <a:r>
              <a:rPr lang="zh-CN" altLang="en-US" sz="1800" dirty="0">
                <a:effectLst/>
                <a:latin typeface="Times New Roman" panose="02020603050405020304" pitchFamily="18" charset="0"/>
                <a:cs typeface="Times New Roman" panose="02020603050405020304" pitchFamily="18" charset="0"/>
              </a:rPr>
              <a:t>，</a:t>
            </a:r>
            <a:endParaRPr lang="en-US" altLang="zh-CN" sz="1800" dirty="0">
              <a:effectLst/>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zh-CN" altLang="en-US" sz="1800" dirty="0">
                <a:effectLst/>
                <a:latin typeface="Times New Roman" panose="02020603050405020304" pitchFamily="18" charset="0"/>
                <a:cs typeface="Times New Roman" panose="02020603050405020304" pitchFamily="18" charset="0"/>
              </a:rPr>
              <a:t>      基于</a:t>
            </a:r>
            <a:r>
              <a:rPr lang="en-US" altLang="zh-CN" sz="1800" dirty="0">
                <a:effectLst/>
                <a:latin typeface="Times New Roman" panose="02020603050405020304" pitchFamily="18" charset="0"/>
                <a:cs typeface="Times New Roman" panose="02020603050405020304" pitchFamily="18" charset="0"/>
              </a:rPr>
              <a:t>OC</a:t>
            </a:r>
            <a:r>
              <a:rPr lang="zh-CN" altLang="en-US" sz="1800" dirty="0">
                <a:effectLst/>
                <a:latin typeface="Times New Roman" panose="02020603050405020304" pitchFamily="18" charset="0"/>
                <a:cs typeface="Times New Roman" panose="02020603050405020304" pitchFamily="18" charset="0"/>
              </a:rPr>
              <a:t>的最重要链为</a:t>
            </a:r>
            <a:r>
              <a:rPr lang="en-US" altLang="zh-CN" sz="1800" dirty="0">
                <a:effectLst/>
                <a:latin typeface="Times New Roman" panose="02020603050405020304" pitchFamily="18" charset="0"/>
                <a:cs typeface="Times New Roman" panose="02020603050405020304" pitchFamily="18" charset="0"/>
              </a:rPr>
              <a:t>:9→204→129→104→141→100→66→146→166→124</a:t>
            </a:r>
            <a:r>
              <a:rPr lang="zh-CN" altLang="en-US" sz="1800" dirty="0">
                <a:effectLst/>
                <a:latin typeface="Times New Roman" panose="02020603050405020304" pitchFamily="18" charset="0"/>
                <a:cs typeface="Times New Roman" panose="02020603050405020304" pitchFamily="18" charset="0"/>
              </a:rPr>
              <a:t>，</a:t>
            </a:r>
            <a:endParaRPr lang="en-US" altLang="zh-CN" sz="1800" dirty="0">
              <a:effectLst/>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zh-CN" altLang="en-US" sz="1800" dirty="0">
                <a:effectLst/>
                <a:latin typeface="Times New Roman" panose="02020603050405020304" pitchFamily="18" charset="0"/>
                <a:cs typeface="Times New Roman" panose="02020603050405020304" pitchFamily="18" charset="0"/>
              </a:rPr>
              <a:t>      基于</a:t>
            </a:r>
            <a:r>
              <a:rPr lang="en-US" altLang="zh-CN" sz="1800" dirty="0">
                <a:effectLst/>
                <a:latin typeface="Times New Roman" panose="02020603050405020304" pitchFamily="18" charset="0"/>
                <a:cs typeface="Times New Roman" panose="02020603050405020304" pitchFamily="18" charset="0"/>
              </a:rPr>
              <a:t>LS</a:t>
            </a:r>
            <a:r>
              <a:rPr lang="zh-CN" altLang="en-US" sz="1800" dirty="0">
                <a:effectLst/>
                <a:latin typeface="Times New Roman" panose="02020603050405020304" pitchFamily="18" charset="0"/>
                <a:cs typeface="Times New Roman" panose="02020603050405020304" pitchFamily="18" charset="0"/>
              </a:rPr>
              <a:t>的最重要链为</a:t>
            </a:r>
            <a:r>
              <a:rPr lang="en-US" altLang="zh-CN" sz="1800" dirty="0">
                <a:effectLst/>
                <a:latin typeface="Times New Roman" panose="02020603050405020304" pitchFamily="18" charset="0"/>
                <a:cs typeface="Times New Roman" panose="02020603050405020304" pitchFamily="18" charset="0"/>
              </a:rPr>
              <a:t>:9→204→138→150→205→143→78→120→10→192</a:t>
            </a:r>
            <a:r>
              <a:rPr lang="zh-CN" altLang="en-US" sz="1800" dirty="0">
                <a:effectLst/>
                <a:latin typeface="Times New Roman" panose="02020603050405020304" pitchFamily="18" charset="0"/>
                <a:cs typeface="Times New Roman" panose="02020603050405020304" pitchFamily="18" charset="0"/>
              </a:rPr>
              <a:t>。</a:t>
            </a:r>
            <a:endParaRPr lang="en-US" altLang="zh-CN" sz="1800" dirty="0">
              <a:effectLst/>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Times New Roman" panose="02020603050405020304" pitchFamily="18" charset="0"/>
                <a:cs typeface="Times New Roman" panose="02020603050405020304" pitchFamily="18" charset="0"/>
              </a:rPr>
              <a:t>对于已有的分支</a:t>
            </a:r>
            <a:r>
              <a:rPr lang="en-US" altLang="zh-CN" sz="1800" dirty="0">
                <a:effectLst/>
                <a:latin typeface="Times New Roman" panose="02020603050405020304" pitchFamily="18" charset="0"/>
                <a:cs typeface="Times New Roman" panose="02020603050405020304" pitchFamily="18" charset="0"/>
              </a:rPr>
              <a:t>{100,137,141}</a:t>
            </a:r>
            <a:r>
              <a:rPr lang="zh-CN" altLang="en-US" sz="1800" dirty="0">
                <a:effectLst/>
                <a:latin typeface="Times New Roman" panose="02020603050405020304" pitchFamily="18" charset="0"/>
                <a:cs typeface="Times New Roman" panose="02020603050405020304" pitchFamily="18" charset="0"/>
              </a:rPr>
              <a:t>，</a:t>
            </a:r>
            <a:endParaRPr lang="en-US" altLang="zh-CN" sz="1800" dirty="0">
              <a:effectLst/>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zh-CN" altLang="en-US" sz="1800" dirty="0">
                <a:effectLst/>
                <a:latin typeface="Times New Roman" panose="02020603050405020304" pitchFamily="18" charset="0"/>
                <a:cs typeface="Times New Roman" panose="02020603050405020304" pitchFamily="18" charset="0"/>
              </a:rPr>
              <a:t>      基于</a:t>
            </a:r>
            <a:r>
              <a:rPr lang="en-US" altLang="zh-CN" sz="1800" dirty="0">
                <a:effectLst/>
                <a:latin typeface="Times New Roman" panose="02020603050405020304" pitchFamily="18" charset="0"/>
                <a:cs typeface="Times New Roman" panose="02020603050405020304" pitchFamily="18" charset="0"/>
              </a:rPr>
              <a:t>OC</a:t>
            </a:r>
            <a:r>
              <a:rPr lang="zh-CN" altLang="en-US" sz="1800" dirty="0">
                <a:effectLst/>
                <a:latin typeface="Times New Roman" panose="02020603050405020304" pitchFamily="18" charset="0"/>
                <a:cs typeface="Times New Roman" panose="02020603050405020304" pitchFamily="18" charset="0"/>
              </a:rPr>
              <a:t>的最重要链可识别为</a:t>
            </a:r>
            <a:r>
              <a:rPr lang="en-US" altLang="zh-CN" dirty="0">
                <a:latin typeface="Times New Roman" panose="02020603050405020304" pitchFamily="18" charset="0"/>
                <a:cs typeface="Times New Roman" panose="02020603050405020304" pitchFamily="18" charset="0"/>
              </a:rPr>
              <a:t>:137→141→100→66→146→166→124→170→199→123</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zh-CN" altLang="en-US" sz="1800" dirty="0">
                <a:effectLst/>
                <a:latin typeface="Times New Roman" panose="02020603050405020304" pitchFamily="18" charset="0"/>
                <a:cs typeface="Times New Roman" panose="02020603050405020304" pitchFamily="18" charset="0"/>
              </a:rPr>
              <a:t>      基于</a:t>
            </a:r>
            <a:r>
              <a:rPr lang="en-US" altLang="zh-CN" sz="1800" dirty="0">
                <a:effectLst/>
                <a:latin typeface="Times New Roman" panose="02020603050405020304" pitchFamily="18" charset="0"/>
                <a:cs typeface="Times New Roman" panose="02020603050405020304" pitchFamily="18" charset="0"/>
              </a:rPr>
              <a:t>LS</a:t>
            </a:r>
            <a:r>
              <a:rPr lang="zh-CN" altLang="en-US" sz="1800" dirty="0">
                <a:effectLst/>
                <a:latin typeface="Times New Roman" panose="02020603050405020304" pitchFamily="18" charset="0"/>
                <a:cs typeface="Times New Roman" panose="02020603050405020304" pitchFamily="18" charset="0"/>
              </a:rPr>
              <a:t>的最重要链可识别为</a:t>
            </a:r>
            <a:r>
              <a:rPr lang="en-US" altLang="zh-CN" sz="1800" dirty="0">
                <a:effectLst/>
                <a:latin typeface="Times New Roman" panose="02020603050405020304" pitchFamily="18" charset="0"/>
                <a:cs typeface="Times New Roman" panose="02020603050405020304" pitchFamily="18" charset="0"/>
              </a:rPr>
              <a:t>:100→137→141→23→198→106→69→6→103→104</a:t>
            </a:r>
            <a:r>
              <a:rPr lang="zh-CN" altLang="en-US" sz="1800" dirty="0">
                <a:effectLst/>
                <a:latin typeface="Times New Roman" panose="02020603050405020304" pitchFamily="18" charset="0"/>
                <a:cs typeface="Times New Roman" panose="02020603050405020304" pitchFamily="18" charset="0"/>
              </a:rPr>
              <a:t>。</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5197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607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Case Study</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112799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E. Performance Evaluation: With Existing Branch Enhancement</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483FC1-011D-4E90-A893-7E2D7CF00C4C}"/>
              </a:ext>
            </a:extLst>
          </p:cNvPr>
          <p:cNvSpPr txBox="1"/>
          <p:nvPr/>
        </p:nvSpPr>
        <p:spPr>
          <a:xfrm>
            <a:off x="477442" y="1346840"/>
            <a:ext cx="5736430" cy="4620624"/>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通过比较防御效率与基于相同初始条件的随机选择的链来验证推导出的防御链。</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使用随机选择的链进行性能验证，因为在文献中没有现有的关键分支识别方法合并现有的分支增强。</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性能对比分别如图上下所示。可以观察到，在这两种初始条件下，加强基于</a:t>
            </a:r>
            <a:r>
              <a:rPr lang="en-US" altLang="zh-CN" dirty="0">
                <a:solidFill>
                  <a:prstClr val="black"/>
                </a:solidFill>
                <a:latin typeface="等线"/>
                <a:ea typeface="等线" panose="02010600030101010101" pitchFamily="2" charset="-122"/>
              </a:rPr>
              <a:t>OC</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的最关键链，从操作经济角度来说，对多场景</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LRAs</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提供了最佳的防御效果。同时，加强基于</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LS</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的最关键链，对多场景</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LRAs</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的减载效果具有最佳的防御效果。</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在现有的增强措施到位的情况下，提出的方法显然能够解决多场景</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LRAs</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的双重破坏性影响。</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4" name="图片 3">
            <a:extLst>
              <a:ext uri="{FF2B5EF4-FFF2-40B4-BE49-F238E27FC236}">
                <a16:creationId xmlns:a16="http://schemas.microsoft.com/office/drawing/2014/main" id="{2E61D8FB-FD98-B82D-6783-5CDC1190B9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142" y="1479166"/>
            <a:ext cx="5897858" cy="2216533"/>
          </a:xfrm>
          <a:prstGeom prst="rect">
            <a:avLst/>
          </a:prstGeom>
        </p:spPr>
      </p:pic>
      <p:pic>
        <p:nvPicPr>
          <p:cNvPr id="6" name="图片 5">
            <a:extLst>
              <a:ext uri="{FF2B5EF4-FFF2-40B4-BE49-F238E27FC236}">
                <a16:creationId xmlns:a16="http://schemas.microsoft.com/office/drawing/2014/main" id="{88569572-180B-C88F-281E-D57B8DD04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0795" y="3867373"/>
            <a:ext cx="5897859" cy="2286812"/>
          </a:xfrm>
          <a:prstGeom prst="rect">
            <a:avLst/>
          </a:prstGeom>
        </p:spPr>
      </p:pic>
    </p:spTree>
    <p:extLst>
      <p:ext uri="{BB962C8B-B14F-4D97-AF65-F5344CB8AC3E}">
        <p14:creationId xmlns:p14="http://schemas.microsoft.com/office/powerpoint/2010/main" val="87621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27818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 Conclusion</a:t>
            </a:r>
          </a:p>
        </p:txBody>
      </p:sp>
      <p:sp>
        <p:nvSpPr>
          <p:cNvPr id="9" name="文本框 8">
            <a:extLst>
              <a:ext uri="{FF2B5EF4-FFF2-40B4-BE49-F238E27FC236}">
                <a16:creationId xmlns:a16="http://schemas.microsoft.com/office/drawing/2014/main" id="{EC926D36-2945-467B-8D39-3D7F192CB89F}"/>
              </a:ext>
            </a:extLst>
          </p:cNvPr>
          <p:cNvSpPr txBox="1"/>
          <p:nvPr/>
        </p:nvSpPr>
        <p:spPr>
          <a:xfrm>
            <a:off x="704417" y="1456547"/>
            <a:ext cx="10779922" cy="382168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提出了一种新的关键支路识别方法，以加强电网的网络安全，防止</a:t>
            </a:r>
            <a:r>
              <a:rPr lang="en-US" altLang="zh-CN" sz="2000" dirty="0">
                <a:effectLst/>
                <a:latin typeface="Times New Roman" panose="02020603050405020304" pitchFamily="18" charset="0"/>
                <a:cs typeface="Times New Roman" panose="02020603050405020304" pitchFamily="18" charset="0"/>
              </a:rPr>
              <a:t>LRAs</a:t>
            </a:r>
            <a:r>
              <a:rPr lang="zh-CN" altLang="en-US" sz="2000" dirty="0">
                <a:effectLst/>
                <a:latin typeface="Times New Roman" panose="02020603050405020304" pitchFamily="18" charset="0"/>
                <a:cs typeface="Times New Roman" panose="02020603050405020304" pitchFamily="18" charset="0"/>
              </a:rPr>
              <a:t>造成的双重破坏</a:t>
            </a:r>
            <a:endParaRPr lang="en-US" altLang="zh-CN" sz="20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引入了一个新的概念，防御链，以克服现有</a:t>
            </a:r>
            <a:r>
              <a:rPr lang="en-US" altLang="zh-CN" sz="2000" dirty="0">
                <a:effectLst/>
                <a:latin typeface="Times New Roman" panose="02020603050405020304" pitchFamily="18" charset="0"/>
                <a:cs typeface="Times New Roman" panose="02020603050405020304" pitchFamily="18" charset="0"/>
              </a:rPr>
              <a:t>LRA</a:t>
            </a:r>
            <a:r>
              <a:rPr lang="zh-CN" altLang="en-US" sz="2000" dirty="0">
                <a:effectLst/>
                <a:latin typeface="Times New Roman" panose="02020603050405020304" pitchFamily="18" charset="0"/>
                <a:cs typeface="Times New Roman" panose="02020603050405020304" pitchFamily="18" charset="0"/>
              </a:rPr>
              <a:t>文献中的两个主要限制</a:t>
            </a:r>
            <a:r>
              <a:rPr lang="zh-CN" altLang="en-US" sz="2000" dirty="0">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a:t>
            </a:r>
            <a:endParaRPr lang="en-US" altLang="zh-CN" sz="20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提出将防御链的构建建模为马尔可夫决策过程，然后在</a:t>
            </a:r>
            <a:r>
              <a:rPr lang="en-US" altLang="zh-CN" sz="2000" dirty="0">
                <a:effectLst/>
                <a:latin typeface="Times New Roman" panose="02020603050405020304" pitchFamily="18" charset="0"/>
                <a:cs typeface="Times New Roman" panose="02020603050405020304" pitchFamily="18" charset="0"/>
              </a:rPr>
              <a:t>RL</a:t>
            </a:r>
            <a:r>
              <a:rPr lang="zh-CN" altLang="en-US" sz="2000" dirty="0">
                <a:effectLst/>
                <a:latin typeface="Times New Roman" panose="02020603050405020304" pitchFamily="18" charset="0"/>
                <a:cs typeface="Times New Roman" panose="02020603050405020304" pitchFamily="18" charset="0"/>
              </a:rPr>
              <a:t>框架下使用基于</a:t>
            </a:r>
            <a:r>
              <a:rPr lang="en-US" altLang="zh-CN" sz="2000" dirty="0">
                <a:effectLst/>
                <a:latin typeface="Times New Roman" panose="02020603050405020304" pitchFamily="18" charset="0"/>
                <a:cs typeface="Times New Roman" panose="02020603050405020304" pitchFamily="18" charset="0"/>
              </a:rPr>
              <a:t>Q-</a:t>
            </a:r>
            <a:r>
              <a:rPr lang="en-US" altLang="zh-CN" sz="2000" dirty="0">
                <a:latin typeface="Times New Roman" panose="02020603050405020304" pitchFamily="18" charset="0"/>
                <a:cs typeface="Times New Roman" panose="02020603050405020304" pitchFamily="18" charset="0"/>
              </a:rPr>
              <a:t>L</a:t>
            </a:r>
            <a:r>
              <a:rPr lang="en-US" altLang="zh-CN" sz="2000" dirty="0">
                <a:effectLst/>
                <a:latin typeface="Times New Roman" panose="02020603050405020304" pitchFamily="18" charset="0"/>
                <a:cs typeface="Times New Roman" panose="02020603050405020304" pitchFamily="18" charset="0"/>
              </a:rPr>
              <a:t>earning</a:t>
            </a:r>
            <a:r>
              <a:rPr lang="zh-CN" altLang="en-US" sz="2000" dirty="0">
                <a:effectLst/>
                <a:latin typeface="Times New Roman" panose="02020603050405020304" pitchFamily="18" charset="0"/>
                <a:cs typeface="Times New Roman" panose="02020603050405020304" pitchFamily="18" charset="0"/>
              </a:rPr>
              <a:t>的算法求解</a:t>
            </a:r>
            <a:r>
              <a:rPr lang="zh-CN" altLang="en-US" sz="2000" dirty="0">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a:t>
            </a:r>
            <a:endParaRPr lang="en-US" altLang="zh-CN" sz="20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所提出的方法还可以将现有</a:t>
            </a:r>
            <a:r>
              <a:rPr lang="en-US" altLang="zh-CN" sz="2000" dirty="0">
                <a:effectLst/>
                <a:latin typeface="Times New Roman" panose="02020603050405020304" pitchFamily="18" charset="0"/>
                <a:cs typeface="Times New Roman" panose="02020603050405020304" pitchFamily="18" charset="0"/>
              </a:rPr>
              <a:t>/</a:t>
            </a:r>
            <a:r>
              <a:rPr lang="zh-CN" altLang="en-US" sz="2000" dirty="0">
                <a:effectLst/>
                <a:latin typeface="Times New Roman" panose="02020603050405020304" pitchFamily="18" charset="0"/>
                <a:cs typeface="Times New Roman" panose="02020603050405020304" pitchFamily="18" charset="0"/>
              </a:rPr>
              <a:t>多阶段的分支增强纳入系统操作者，以设计更灵活、更适应和更全面的网络增强策略。</a:t>
            </a:r>
            <a:endParaRPr lang="en-US" altLang="zh-CN" sz="20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本文工作是第一次这样做。拟议的</a:t>
            </a:r>
            <a:r>
              <a:rPr lang="en-US" altLang="zh-CN" sz="2000" dirty="0">
                <a:effectLst/>
                <a:latin typeface="Times New Roman" panose="02020603050405020304" pitchFamily="18" charset="0"/>
                <a:cs typeface="Times New Roman" panose="02020603050405020304" pitchFamily="18" charset="0"/>
              </a:rPr>
              <a:t>RL</a:t>
            </a:r>
            <a:r>
              <a:rPr lang="zh-CN" altLang="en-US" sz="2000" dirty="0">
                <a:effectLst/>
                <a:latin typeface="Times New Roman" panose="02020603050405020304" pitchFamily="18" charset="0"/>
                <a:cs typeface="Times New Roman" panose="02020603050405020304" pitchFamily="18" charset="0"/>
              </a:rPr>
              <a:t>框架也为未来的工作奠定了基础，并为部署其他更先进的</a:t>
            </a:r>
            <a:r>
              <a:rPr lang="en-US" altLang="zh-CN" sz="2000" dirty="0">
                <a:effectLst/>
                <a:latin typeface="Times New Roman" panose="02020603050405020304" pitchFamily="18" charset="0"/>
                <a:cs typeface="Times New Roman" panose="02020603050405020304" pitchFamily="18" charset="0"/>
              </a:rPr>
              <a:t>RL</a:t>
            </a:r>
            <a:r>
              <a:rPr lang="zh-CN" altLang="en-US" sz="2000" dirty="0">
                <a:effectLst/>
                <a:latin typeface="Times New Roman" panose="02020603050405020304" pitchFamily="18" charset="0"/>
                <a:cs typeface="Times New Roman" panose="02020603050405020304" pitchFamily="18" charset="0"/>
              </a:rPr>
              <a:t>算法以识别关键分支和减轻</a:t>
            </a:r>
            <a:r>
              <a:rPr lang="en-US" altLang="zh-CN" sz="2000" dirty="0">
                <a:effectLst/>
                <a:latin typeface="Times New Roman" panose="02020603050405020304" pitchFamily="18" charset="0"/>
                <a:cs typeface="Times New Roman" panose="02020603050405020304" pitchFamily="18" charset="0"/>
              </a:rPr>
              <a:t>LRAs</a:t>
            </a:r>
            <a:r>
              <a:rPr lang="zh-CN" altLang="en-US" sz="2000" dirty="0">
                <a:effectLst/>
                <a:latin typeface="Times New Roman" panose="02020603050405020304" pitchFamily="18" charset="0"/>
                <a:cs typeface="Times New Roman" panose="02020603050405020304" pitchFamily="18" charset="0"/>
              </a:rPr>
              <a:t>和潜在的其他</a:t>
            </a:r>
            <a:r>
              <a:rPr lang="en-US" altLang="zh-CN" sz="2000" dirty="0">
                <a:effectLst/>
                <a:latin typeface="Times New Roman" panose="02020603050405020304" pitchFamily="18" charset="0"/>
                <a:cs typeface="Times New Roman" panose="02020603050405020304" pitchFamily="18" charset="0"/>
              </a:rPr>
              <a:t>FDIA</a:t>
            </a:r>
            <a:r>
              <a:rPr lang="zh-CN" altLang="en-US" sz="2000" dirty="0">
                <a:effectLst/>
                <a:latin typeface="Times New Roman" panose="02020603050405020304" pitchFamily="18" charset="0"/>
                <a:cs typeface="Times New Roman" panose="02020603050405020304" pitchFamily="18" charset="0"/>
              </a:rPr>
              <a:t>的不利影响提供了机会</a:t>
            </a:r>
            <a:r>
              <a:rPr lang="zh-CN" altLang="en-US" sz="2000" dirty="0">
                <a:effectLst/>
              </a:rPr>
              <a:t>。</a:t>
            </a:r>
            <a:r>
              <a:rPr lang="zh-CN" altLang="en-US" sz="2000" dirty="0"/>
              <a:t> </a:t>
            </a:r>
            <a:endParaRPr lang="zh-CN" altLang="en-US" sz="2000" dirty="0">
              <a:effectLst/>
            </a:endParaRPr>
          </a:p>
        </p:txBody>
      </p:sp>
    </p:spTree>
    <p:extLst>
      <p:ext uri="{BB962C8B-B14F-4D97-AF65-F5344CB8AC3E}">
        <p14:creationId xmlns:p14="http://schemas.microsoft.com/office/powerpoint/2010/main" val="756558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519545" y="581892"/>
            <a:ext cx="11170227" cy="5777345"/>
          </a:xfrm>
          <a:prstGeom prst="rect">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sp>
        <p:nvSpPr>
          <p:cNvPr id="2" name="文本框 1"/>
          <p:cNvSpPr txBox="1"/>
          <p:nvPr/>
        </p:nvSpPr>
        <p:spPr>
          <a:xfrm>
            <a:off x="8750748" y="5026321"/>
            <a:ext cx="2097286" cy="400110"/>
          </a:xfrm>
          <a:prstGeom prst="rect">
            <a:avLst/>
          </a:prstGeom>
          <a:noFill/>
        </p:spPr>
        <p:txBody>
          <a:bodyPr wrap="square" rtlCol="0">
            <a:spAutoFit/>
          </a:bodyPr>
          <a:lstStyle/>
          <a:p>
            <a:r>
              <a:rPr lang="en-GB" altLang="zh-CN" sz="2000" dirty="0">
                <a:solidFill>
                  <a:schemeClr val="bg1"/>
                </a:solidFill>
              </a:rPr>
              <a:t> 2022</a:t>
            </a:r>
            <a:r>
              <a:rPr lang="zh-CN" altLang="en-US" sz="2000" dirty="0">
                <a:solidFill>
                  <a:schemeClr val="bg1"/>
                </a:solidFill>
              </a:rPr>
              <a:t>年</a:t>
            </a:r>
            <a:r>
              <a:rPr lang="en-US" altLang="zh-CN" sz="2000" dirty="0">
                <a:solidFill>
                  <a:schemeClr val="bg1"/>
                </a:solidFill>
              </a:rPr>
              <a:t>8</a:t>
            </a:r>
            <a:r>
              <a:rPr lang="zh-CN" altLang="en-US" sz="2000" dirty="0">
                <a:solidFill>
                  <a:schemeClr val="bg1"/>
                </a:solidFill>
              </a:rPr>
              <a:t>月</a:t>
            </a:r>
            <a:r>
              <a:rPr lang="en-US" altLang="zh-CN" sz="2000" dirty="0">
                <a:solidFill>
                  <a:schemeClr val="bg1"/>
                </a:solidFill>
              </a:rPr>
              <a:t>27</a:t>
            </a:r>
            <a:r>
              <a:rPr lang="zh-CN" altLang="en-US" sz="2000" dirty="0">
                <a:solidFill>
                  <a:schemeClr val="bg1"/>
                </a:solidFill>
              </a:rPr>
              <a:t>日</a:t>
            </a:r>
            <a:endParaRPr kumimoji="1" lang="zh-CN" altLang="en-US" sz="2000" dirty="0">
              <a:solidFill>
                <a:schemeClr val="bg1"/>
              </a:solidFill>
            </a:endParaRPr>
          </a:p>
        </p:txBody>
      </p:sp>
      <p:grpSp>
        <p:nvGrpSpPr>
          <p:cNvPr id="4" name="组合 3"/>
          <p:cNvGrpSpPr/>
          <p:nvPr/>
        </p:nvGrpSpPr>
        <p:grpSpPr>
          <a:xfrm>
            <a:off x="8750748" y="5011222"/>
            <a:ext cx="2097286" cy="430307"/>
            <a:chOff x="4249806" y="3902569"/>
            <a:chExt cx="3331525" cy="430306"/>
          </a:xfrm>
        </p:grpSpPr>
        <p:cxnSp>
          <p:nvCxnSpPr>
            <p:cNvPr id="8" name="直线连接符 7"/>
            <p:cNvCxnSpPr/>
            <p:nvPr/>
          </p:nvCxnSpPr>
          <p:spPr>
            <a:xfrm>
              <a:off x="4249806" y="3902569"/>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p:nvPr/>
          </p:nvCxnSpPr>
          <p:spPr>
            <a:xfrm>
              <a:off x="4249806" y="4332875"/>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5" name="文本框 64"/>
          <p:cNvSpPr txBox="1"/>
          <p:nvPr/>
        </p:nvSpPr>
        <p:spPr>
          <a:xfrm>
            <a:off x="798426" y="2680234"/>
            <a:ext cx="10759420" cy="923330"/>
          </a:xfrm>
          <a:prstGeom prst="rect">
            <a:avLst/>
          </a:prstGeom>
          <a:noFill/>
        </p:spPr>
        <p:txBody>
          <a:bodyPr wrap="none" rtlCol="0">
            <a:spAutoFit/>
          </a:bodyPr>
          <a:lstStyle/>
          <a:p>
            <a:pPr algn="ctr"/>
            <a:r>
              <a:rPr kumimoji="1" lang="en-US" altLang="zh-CN" sz="5400" b="1" dirty="0">
                <a:solidFill>
                  <a:srgbClr val="F6D9A7"/>
                </a:solidFill>
                <a:latin typeface="微软雅黑" panose="020B0503020204020204" pitchFamily="34" charset="-122"/>
                <a:ea typeface="微软雅黑" panose="020B0503020204020204" pitchFamily="34" charset="-122"/>
              </a:rPr>
              <a:t>Thank you for your listening</a:t>
            </a:r>
            <a:r>
              <a:rPr kumimoji="1" lang="zh-CN" altLang="en-US" sz="5400" b="1" dirty="0">
                <a:solidFill>
                  <a:srgbClr val="F6D9A7"/>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93409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-Ming Dong</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B26B3B19-11DE-172F-0F7B-43D60E1D5EBD}"/>
              </a:ext>
            </a:extLst>
          </p:cNvPr>
          <p:cNvPicPr>
            <a:picLocks noChangeAspect="1"/>
          </p:cNvPicPr>
          <p:nvPr/>
        </p:nvPicPr>
        <p:blipFill>
          <a:blip r:embed="rId4"/>
          <a:stretch>
            <a:fillRect/>
          </a:stretch>
        </p:blipFill>
        <p:spPr>
          <a:xfrm>
            <a:off x="1439464" y="870363"/>
            <a:ext cx="1695451" cy="2073041"/>
          </a:xfrm>
          <a:prstGeom prst="rect">
            <a:avLst/>
          </a:prstGeom>
        </p:spPr>
      </p:pic>
      <p:sp>
        <p:nvSpPr>
          <p:cNvPr id="5" name="文本框 4">
            <a:extLst>
              <a:ext uri="{FF2B5EF4-FFF2-40B4-BE49-F238E27FC236}">
                <a16:creationId xmlns:a16="http://schemas.microsoft.com/office/drawing/2014/main" id="{5713B745-0F9D-7D5F-1956-6E353942E346}"/>
              </a:ext>
            </a:extLst>
          </p:cNvPr>
          <p:cNvSpPr txBox="1"/>
          <p:nvPr/>
        </p:nvSpPr>
        <p:spPr>
          <a:xfrm>
            <a:off x="250030" y="3211129"/>
            <a:ext cx="6317457" cy="2957156"/>
          </a:xfrm>
          <a:prstGeom prst="rect">
            <a:avLst/>
          </a:prstGeom>
          <a:noFill/>
        </p:spPr>
        <p:txBody>
          <a:bodyPr wrap="square">
            <a:spAutoFit/>
          </a:bodyPr>
          <a:lstStyle/>
          <a:p>
            <a:pPr>
              <a:lnSpc>
                <a:spcPct val="150000"/>
              </a:lnSpc>
            </a:pPr>
            <a:r>
              <a:rPr lang="en-US" altLang="zh-CN" dirty="0">
                <a:solidFill>
                  <a:srgbClr val="000000"/>
                </a:solidFill>
                <a:latin typeface="微软雅黑" panose="020B0503020204020204" pitchFamily="34" charset="-122"/>
                <a:ea typeface="微软雅黑" panose="020B0503020204020204" pitchFamily="34" charset="-122"/>
              </a:rPr>
              <a:t>IEEE</a:t>
            </a:r>
            <a:r>
              <a:rPr lang="zh-CN" altLang="en-US" dirty="0">
                <a:solidFill>
                  <a:srgbClr val="000000"/>
                </a:solidFill>
                <a:latin typeface="微软雅黑" panose="020B0503020204020204" pitchFamily="34" charset="-122"/>
                <a:ea typeface="微软雅黑" panose="020B0503020204020204" pitchFamily="34" charset="-122"/>
              </a:rPr>
              <a:t>高级会员，加拿大阿尔伯塔大学电子与计算机工程系博士学位</a:t>
            </a:r>
            <a:endParaRPr lang="en-US" altLang="zh-CN"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研究兴趣：人工智能和大数据技术在电力系统规划、运营和资产管理、电能质量和智能能源管理中的应用</a:t>
            </a:r>
            <a:endParaRPr lang="en-US" altLang="zh-CN"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目前是</a:t>
            </a:r>
            <a:r>
              <a:rPr lang="en-US" altLang="zh-CN" b="0" i="0" dirty="0">
                <a:solidFill>
                  <a:srgbClr val="000000"/>
                </a:solidFill>
                <a:effectLst/>
                <a:latin typeface="微软雅黑" panose="020B0503020204020204" pitchFamily="34" charset="-122"/>
                <a:ea typeface="微软雅黑" panose="020B0503020204020204" pitchFamily="34" charset="-122"/>
              </a:rPr>
              <a:t>IEEE TRANSACTIONS ON POWER DELIVERY, IEEE OPEN ACCESS JOURNAL of POWER AND ENERGY, CSEE JOURNAL of POWER AND ENERGY Systems</a:t>
            </a:r>
            <a:r>
              <a:rPr lang="zh-CN" altLang="en-US" b="0" i="0" dirty="0">
                <a:solidFill>
                  <a:srgbClr val="000000"/>
                </a:solidFill>
                <a:effectLst/>
                <a:latin typeface="微软雅黑" panose="020B0503020204020204" pitchFamily="34" charset="-122"/>
                <a:ea typeface="微软雅黑" panose="020B0503020204020204" pitchFamily="34" charset="-122"/>
              </a:rPr>
              <a:t>的副主编</a:t>
            </a:r>
            <a:endParaRPr lang="zh-CN" altLang="en-US" dirty="0"/>
          </a:p>
        </p:txBody>
      </p:sp>
      <p:pic>
        <p:nvPicPr>
          <p:cNvPr id="7" name="图片 6">
            <a:extLst>
              <a:ext uri="{FF2B5EF4-FFF2-40B4-BE49-F238E27FC236}">
                <a16:creationId xmlns:a16="http://schemas.microsoft.com/office/drawing/2014/main" id="{FAFC3090-D310-DFF4-02CA-4C765D03B888}"/>
              </a:ext>
            </a:extLst>
          </p:cNvPr>
          <p:cNvPicPr>
            <a:picLocks noChangeAspect="1"/>
          </p:cNvPicPr>
          <p:nvPr/>
        </p:nvPicPr>
        <p:blipFill>
          <a:blip r:embed="rId5"/>
          <a:stretch>
            <a:fillRect/>
          </a:stretch>
        </p:blipFill>
        <p:spPr>
          <a:xfrm>
            <a:off x="6725217" y="-2"/>
            <a:ext cx="4923289" cy="6858000"/>
          </a:xfrm>
          <a:prstGeom prst="rect">
            <a:avLst/>
          </a:prstGeom>
        </p:spPr>
      </p:pic>
    </p:spTree>
    <p:extLst>
      <p:ext uri="{BB962C8B-B14F-4D97-AF65-F5344CB8AC3E}">
        <p14:creationId xmlns:p14="http://schemas.microsoft.com/office/powerpoint/2010/main" val="1788495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54616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-Zhu Han</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C1022696-234A-9E8F-6684-4984E5135427}"/>
              </a:ext>
            </a:extLst>
          </p:cNvPr>
          <p:cNvPicPr>
            <a:picLocks noChangeAspect="1"/>
          </p:cNvPicPr>
          <p:nvPr/>
        </p:nvPicPr>
        <p:blipFill>
          <a:blip r:embed="rId4"/>
          <a:stretch>
            <a:fillRect/>
          </a:stretch>
        </p:blipFill>
        <p:spPr>
          <a:xfrm>
            <a:off x="90487" y="947737"/>
            <a:ext cx="5719763" cy="1381125"/>
          </a:xfrm>
          <a:prstGeom prst="rect">
            <a:avLst/>
          </a:prstGeom>
        </p:spPr>
      </p:pic>
      <p:pic>
        <p:nvPicPr>
          <p:cNvPr id="5" name="图片 4">
            <a:extLst>
              <a:ext uri="{FF2B5EF4-FFF2-40B4-BE49-F238E27FC236}">
                <a16:creationId xmlns:a16="http://schemas.microsoft.com/office/drawing/2014/main" id="{9D09F0FA-F802-9564-1425-FB2D06B3B5E8}"/>
              </a:ext>
            </a:extLst>
          </p:cNvPr>
          <p:cNvPicPr>
            <a:picLocks noChangeAspect="1"/>
          </p:cNvPicPr>
          <p:nvPr/>
        </p:nvPicPr>
        <p:blipFill>
          <a:blip r:embed="rId5"/>
          <a:stretch>
            <a:fillRect/>
          </a:stretch>
        </p:blipFill>
        <p:spPr>
          <a:xfrm>
            <a:off x="5885357" y="-2"/>
            <a:ext cx="6306641" cy="6858000"/>
          </a:xfrm>
          <a:prstGeom prst="rect">
            <a:avLst/>
          </a:prstGeom>
        </p:spPr>
      </p:pic>
      <p:pic>
        <p:nvPicPr>
          <p:cNvPr id="7" name="图片 6">
            <a:extLst>
              <a:ext uri="{FF2B5EF4-FFF2-40B4-BE49-F238E27FC236}">
                <a16:creationId xmlns:a16="http://schemas.microsoft.com/office/drawing/2014/main" id="{6909BC8B-F67A-3054-EFB4-EF70E7310418}"/>
              </a:ext>
            </a:extLst>
          </p:cNvPr>
          <p:cNvPicPr>
            <a:picLocks noChangeAspect="1"/>
          </p:cNvPicPr>
          <p:nvPr/>
        </p:nvPicPr>
        <p:blipFill>
          <a:blip r:embed="rId6"/>
          <a:stretch>
            <a:fillRect/>
          </a:stretch>
        </p:blipFill>
        <p:spPr>
          <a:xfrm>
            <a:off x="2956802" y="2460140"/>
            <a:ext cx="2924175" cy="3143250"/>
          </a:xfrm>
          <a:prstGeom prst="rect">
            <a:avLst/>
          </a:prstGeom>
        </p:spPr>
      </p:pic>
      <p:sp>
        <p:nvSpPr>
          <p:cNvPr id="10" name="文本框 9">
            <a:extLst>
              <a:ext uri="{FF2B5EF4-FFF2-40B4-BE49-F238E27FC236}">
                <a16:creationId xmlns:a16="http://schemas.microsoft.com/office/drawing/2014/main" id="{82424A4D-E00D-A002-6474-92618B7088B0}"/>
              </a:ext>
            </a:extLst>
          </p:cNvPr>
          <p:cNvSpPr txBox="1"/>
          <p:nvPr/>
        </p:nvSpPr>
        <p:spPr>
          <a:xfrm>
            <a:off x="90487" y="2610964"/>
            <a:ext cx="2739529" cy="1477328"/>
          </a:xfrm>
          <a:prstGeom prst="rect">
            <a:avLst/>
          </a:prstGeom>
          <a:noFill/>
        </p:spPr>
        <p:txBody>
          <a:bodyPr wrap="square">
            <a:spAutoFit/>
          </a:bodyPr>
          <a:lstStyle/>
          <a:p>
            <a:r>
              <a:rPr lang="en-US" altLang="zh-CN" dirty="0"/>
              <a:t>1997</a:t>
            </a:r>
            <a:r>
              <a:rPr lang="zh-CN" altLang="en-US" dirty="0"/>
              <a:t>年清华大学电子工程学士学位，</a:t>
            </a:r>
            <a:r>
              <a:rPr lang="en-US" altLang="zh-CN" dirty="0"/>
              <a:t>1999</a:t>
            </a:r>
            <a:r>
              <a:rPr lang="zh-CN" altLang="en-US" dirty="0"/>
              <a:t>年和</a:t>
            </a:r>
            <a:r>
              <a:rPr lang="en-US" altLang="zh-CN" dirty="0"/>
              <a:t>2003</a:t>
            </a:r>
            <a:r>
              <a:rPr lang="zh-CN" altLang="en-US" dirty="0"/>
              <a:t>年分别获得马里兰大学帕克分校电子和计算机工程硕士和博士学位</a:t>
            </a:r>
          </a:p>
        </p:txBody>
      </p:sp>
      <p:sp>
        <p:nvSpPr>
          <p:cNvPr id="12" name="文本框 11">
            <a:extLst>
              <a:ext uri="{FF2B5EF4-FFF2-40B4-BE49-F238E27FC236}">
                <a16:creationId xmlns:a16="http://schemas.microsoft.com/office/drawing/2014/main" id="{D285C299-27E6-245A-90DD-80BCCCE24CB4}"/>
              </a:ext>
            </a:extLst>
          </p:cNvPr>
          <p:cNvSpPr txBox="1"/>
          <p:nvPr/>
        </p:nvSpPr>
        <p:spPr>
          <a:xfrm>
            <a:off x="181689" y="4370394"/>
            <a:ext cx="2648327" cy="1477328"/>
          </a:xfrm>
          <a:prstGeom prst="rect">
            <a:avLst/>
          </a:prstGeom>
          <a:noFill/>
        </p:spPr>
        <p:txBody>
          <a:bodyPr wrap="square">
            <a:spAutoFit/>
          </a:bodyPr>
          <a:lstStyle/>
          <a:p>
            <a:r>
              <a:rPr lang="zh-CN" altLang="en-US" dirty="0"/>
              <a:t>休斯顿大学电气与计算机工程系和计算机科学系</a:t>
            </a:r>
            <a:r>
              <a:rPr lang="en-US" altLang="zh-CN" dirty="0">
                <a:latin typeface="Times New Roman" panose="02020603050405020304" pitchFamily="18" charset="0"/>
                <a:cs typeface="Times New Roman" panose="02020603050405020304" pitchFamily="18" charset="0"/>
              </a:rPr>
              <a:t>John and Rebecca </a:t>
            </a:r>
            <a:r>
              <a:rPr lang="en-US" altLang="zh-CN" dirty="0" err="1">
                <a:latin typeface="Times New Roman" panose="02020603050405020304" pitchFamily="18" charset="0"/>
                <a:cs typeface="Times New Roman" panose="02020603050405020304" pitchFamily="18" charset="0"/>
              </a:rPr>
              <a:t>Moores</a:t>
            </a:r>
            <a:r>
              <a:rPr lang="en-US" altLang="zh-CN" dirty="0">
                <a:latin typeface="Times New Roman" panose="02020603050405020304" pitchFamily="18" charset="0"/>
                <a:cs typeface="Times New Roman" panose="02020603050405020304" pitchFamily="18" charset="0"/>
              </a:rPr>
              <a:t> Professor</a:t>
            </a:r>
            <a:r>
              <a:rPr lang="zh-CN" altLang="en-US" dirty="0">
                <a:latin typeface="Times New Roman" panose="02020603050405020304" pitchFamily="18" charset="0"/>
                <a:cs typeface="Times New Roman" panose="02020603050405020304" pitchFamily="18" charset="0"/>
              </a:rPr>
              <a:t>讲席</a:t>
            </a:r>
            <a:r>
              <a:rPr lang="zh-CN" altLang="en-US" dirty="0"/>
              <a:t>教授</a:t>
            </a:r>
          </a:p>
        </p:txBody>
      </p:sp>
    </p:spTree>
    <p:extLst>
      <p:ext uri="{BB962C8B-B14F-4D97-AF65-F5344CB8AC3E}">
        <p14:creationId xmlns:p14="http://schemas.microsoft.com/office/powerpoint/2010/main" val="1868071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74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sym typeface="+mn-ea"/>
              </a:rPr>
              <a:t>Motivation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6A001C39-FBA3-2137-1C14-4FA6E18198D7}"/>
              </a:ext>
            </a:extLst>
          </p:cNvPr>
          <p:cNvSpPr txBox="1"/>
          <p:nvPr/>
        </p:nvSpPr>
        <p:spPr>
          <a:xfrm>
            <a:off x="655602" y="1418710"/>
            <a:ext cx="10877551" cy="3788153"/>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rPr>
              <a:t>由于电力系统需要高可靠性、高可用性的全天候运行，其状态监测和状态估计系统已成为易受网络攻击的主要目标之一</a:t>
            </a:r>
            <a:r>
              <a:rPr lang="zh-CN" altLang="en-US" dirty="0"/>
              <a:t> </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rPr>
              <a:t>虚假数据注入</a:t>
            </a:r>
            <a:r>
              <a:rPr lang="en-US" altLang="zh-CN" sz="1800" dirty="0">
                <a:effectLst/>
              </a:rPr>
              <a:t>(FDI)</a:t>
            </a:r>
            <a:r>
              <a:rPr lang="zh-CN" altLang="en-US" sz="1800" dirty="0">
                <a:effectLst/>
              </a:rPr>
              <a:t>攻击，通过精心策划和执行的协同测量操作，可以有效绕过状态估计中的传统不良数据检测</a:t>
            </a:r>
            <a:r>
              <a:rPr lang="en-US" altLang="zh-CN" sz="1800" dirty="0">
                <a:effectLst/>
              </a:rPr>
              <a:t>(BDD)</a:t>
            </a:r>
            <a:r>
              <a:rPr lang="zh-CN" altLang="en-US" sz="1800" dirty="0">
                <a:effectLst/>
              </a:rPr>
              <a:t>机制，使其无法被检测。因此，</a:t>
            </a:r>
            <a:r>
              <a:rPr lang="en-US" altLang="zh-CN" sz="1800" dirty="0">
                <a:effectLst/>
              </a:rPr>
              <a:t>FDI</a:t>
            </a:r>
            <a:r>
              <a:rPr lang="zh-CN" altLang="en-US" sz="1800" dirty="0">
                <a:effectLst/>
              </a:rPr>
              <a:t>攻击被认为是对电网的监测、管理和控制的主要威胁。</a:t>
            </a:r>
            <a:r>
              <a:rPr lang="zh-CN" altLang="en-US" dirty="0"/>
              <a:t> </a:t>
            </a:r>
            <a:endParaRPr lang="en-US" altLang="zh-CN" dirty="0"/>
          </a:p>
          <a:p>
            <a:pPr marL="285750" indent="-285750">
              <a:lnSpc>
                <a:spcPct val="150000"/>
              </a:lnSpc>
              <a:buFont typeface="Wingdings" panose="05000000000000000000" pitchFamily="2" charset="2"/>
              <a:buChar char="p"/>
            </a:pPr>
            <a:r>
              <a:rPr lang="zh-CN" altLang="en-US" sz="1800" dirty="0">
                <a:effectLst/>
              </a:rPr>
              <a:t>本文考虑了一种实际的</a:t>
            </a:r>
            <a:r>
              <a:rPr lang="en-US" altLang="zh-CN" sz="1800" dirty="0">
                <a:effectLst/>
              </a:rPr>
              <a:t>FDI</a:t>
            </a:r>
            <a:r>
              <a:rPr lang="zh-CN" altLang="en-US" sz="1800" dirty="0">
                <a:effectLst/>
              </a:rPr>
              <a:t>攻击</a:t>
            </a:r>
            <a:r>
              <a:rPr lang="en-US" altLang="zh-CN" dirty="0"/>
              <a:t>—</a:t>
            </a:r>
            <a:r>
              <a:rPr lang="zh-CN" altLang="en-US" sz="1800" dirty="0">
                <a:effectLst/>
              </a:rPr>
              <a:t>负载再分配攻击</a:t>
            </a:r>
            <a:r>
              <a:rPr lang="en-US" altLang="zh-CN" sz="1800" dirty="0">
                <a:effectLst/>
              </a:rPr>
              <a:t>(LRA)</a:t>
            </a:r>
            <a:r>
              <a:rPr lang="zh-CN" altLang="en-US" dirty="0"/>
              <a:t> </a:t>
            </a:r>
            <a:endParaRPr lang="en-US" altLang="zh-CN" dirty="0"/>
          </a:p>
          <a:p>
            <a:pPr marL="285750" indent="-285750">
              <a:lnSpc>
                <a:spcPct val="150000"/>
              </a:lnSpc>
              <a:buFont typeface="Wingdings" panose="05000000000000000000" pitchFamily="2" charset="2"/>
              <a:buChar char="p"/>
            </a:pPr>
            <a:r>
              <a:rPr lang="zh-CN" altLang="en-US" sz="1800" dirty="0">
                <a:effectLst/>
              </a:rPr>
              <a:t>为了保护系统不受</a:t>
            </a:r>
            <a:r>
              <a:rPr lang="en-US" altLang="zh-CN" sz="1800" dirty="0">
                <a:effectLst/>
              </a:rPr>
              <a:t>LRA</a:t>
            </a:r>
            <a:r>
              <a:rPr lang="zh-CN" altLang="en-US" sz="1800" dirty="0">
                <a:effectLst/>
              </a:rPr>
              <a:t>的影响，并减轻其对系统运行和安全的不利影响，可以通过加强</a:t>
            </a:r>
            <a:r>
              <a:rPr lang="en-US" altLang="zh-CN" sz="1800" dirty="0">
                <a:effectLst/>
              </a:rPr>
              <a:t>(</a:t>
            </a:r>
            <a:r>
              <a:rPr lang="zh-CN" altLang="en-US" sz="1800" dirty="0">
                <a:effectLst/>
              </a:rPr>
              <a:t>即保护</a:t>
            </a:r>
            <a:r>
              <a:rPr lang="en-US" altLang="zh-CN" sz="1800" dirty="0">
                <a:effectLst/>
              </a:rPr>
              <a:t>)</a:t>
            </a:r>
            <a:r>
              <a:rPr lang="zh-CN" altLang="en-US" sz="1800" dirty="0">
                <a:effectLst/>
              </a:rPr>
              <a:t>一组精心选择的“关键分支” ，防止系统进入不经济和高风险的运行状态。之前工作的仿真结果表明，一旦这些分支得到加强，其测量数据不能被网络入侵者篡改，</a:t>
            </a:r>
            <a:r>
              <a:rPr lang="en-US" altLang="zh-CN" sz="1800" dirty="0">
                <a:effectLst/>
              </a:rPr>
              <a:t>LRA</a:t>
            </a:r>
            <a:r>
              <a:rPr lang="zh-CN" altLang="en-US" sz="1800" dirty="0">
                <a:effectLst/>
              </a:rPr>
              <a:t>对整个网络的破坏作用将得到有效缓解</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rPr>
              <a:t>主要从两个不同的角度来处理关键分支识别问题</a:t>
            </a:r>
            <a:r>
              <a:rPr lang="en-US" altLang="zh-CN" sz="1800" dirty="0">
                <a:effectLst/>
              </a:rPr>
              <a:t>(CBI)</a:t>
            </a:r>
            <a:r>
              <a:rPr lang="zh-CN" altLang="en-US" dirty="0"/>
              <a:t> </a:t>
            </a:r>
            <a:endParaRPr lang="zh-CN" altLang="en-US"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843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4353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sym typeface="+mn-ea"/>
              </a:rPr>
              <a:t>Challenges</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6A001C39-FBA3-2137-1C14-4FA6E18198D7}"/>
              </a:ext>
            </a:extLst>
          </p:cNvPr>
          <p:cNvSpPr txBox="1"/>
          <p:nvPr/>
        </p:nvSpPr>
        <p:spPr>
          <a:xfrm>
            <a:off x="660364" y="1003511"/>
            <a:ext cx="10550561" cy="2120902"/>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rPr>
              <a:t>之前的方法关键度量主要是基于攻击者构建的特定攻击向量来确定的，该攻击向量在单一操作场景下产生最坏的中断惩罚</a:t>
            </a:r>
            <a:r>
              <a:rPr lang="zh-CN" altLang="en-US" dirty="0"/>
              <a:t>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dirty="0"/>
              <a:t>关键分支</a:t>
            </a:r>
            <a:r>
              <a:rPr lang="en-US" altLang="zh-CN" dirty="0"/>
              <a:t>/</a:t>
            </a:r>
            <a:r>
              <a:rPr lang="zh-CN" altLang="en-US" dirty="0"/>
              <a:t>组件的识别是在两个假设下执行的。</a:t>
            </a:r>
            <a:endParaRPr lang="en-US" altLang="zh-CN" dirty="0"/>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800" dirty="0">
                <a:effectLst/>
              </a:rPr>
              <a:t>    所研究的系统没有现有的网络保护措施来保护关键测量数据不受</a:t>
            </a:r>
            <a:r>
              <a:rPr lang="en-US" altLang="zh-CN" sz="1800" dirty="0">
                <a:effectLst/>
              </a:rPr>
              <a:t>LRA</a:t>
            </a:r>
            <a:r>
              <a:rPr lang="zh-CN" altLang="en-US" sz="1800" dirty="0">
                <a:effectLst/>
              </a:rPr>
              <a:t>的影响</a:t>
            </a:r>
            <a:r>
              <a:rPr lang="zh-CN" altLang="en-US" dirty="0"/>
              <a:t> </a:t>
            </a:r>
            <a:endParaRPr lang="en-US" altLang="zh-CN" dirty="0">
              <a:solidFill>
                <a:prstClr val="black"/>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800" dirty="0">
                <a:effectLst/>
              </a:rPr>
              <a:t>    现有的</a:t>
            </a:r>
            <a:r>
              <a:rPr lang="en-US" altLang="zh-CN" sz="1800" dirty="0">
                <a:effectLst/>
              </a:rPr>
              <a:t>CBI</a:t>
            </a:r>
            <a:r>
              <a:rPr lang="zh-CN" altLang="en-US" sz="1800" dirty="0">
                <a:effectLst/>
              </a:rPr>
              <a:t>方法要求一旦确定了关键分支，就必须同时加强，以达到预期的缓解效果</a:t>
            </a:r>
            <a:r>
              <a:rPr lang="zh-CN" altLang="en-US" dirty="0"/>
              <a:t>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7E394799-DF00-9ED2-20F3-7FC9E861FE90}"/>
              </a:ext>
            </a:extLst>
          </p:cNvPr>
          <p:cNvSpPr txBox="1"/>
          <p:nvPr/>
        </p:nvSpPr>
        <p:spPr>
          <a:xfrm>
            <a:off x="625815" y="3682363"/>
            <a:ext cx="4892713" cy="1295163"/>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lang="zh-CN" altLang="en-US" sz="1800" dirty="0">
                <a:effectLst/>
              </a:rPr>
              <a:t>为了克服现有文献的上述局限性，提出了一种新的机制，即防御链，以更灵活和自适应的方式识别关键分支</a:t>
            </a:r>
            <a:r>
              <a:rPr lang="zh-CN" altLang="en-US" dirty="0"/>
              <a:t>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56ACEDF9-B046-EA18-CC7B-69B77F699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530" y="3198714"/>
            <a:ext cx="6581805" cy="2697261"/>
          </a:xfrm>
          <a:prstGeom prst="rect">
            <a:avLst/>
          </a:prstGeom>
        </p:spPr>
      </p:pic>
    </p:spTree>
    <p:extLst>
      <p:ext uri="{BB962C8B-B14F-4D97-AF65-F5344CB8AC3E}">
        <p14:creationId xmlns:p14="http://schemas.microsoft.com/office/powerpoint/2010/main" val="1547247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4353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sym typeface="+mn-ea"/>
              </a:rPr>
              <a:t>Challenges</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6A001C39-FBA3-2137-1C14-4FA6E18198D7}"/>
              </a:ext>
            </a:extLst>
          </p:cNvPr>
          <p:cNvSpPr txBox="1"/>
          <p:nvPr/>
        </p:nvSpPr>
        <p:spPr>
          <a:xfrm>
            <a:off x="646077" y="1151148"/>
            <a:ext cx="10550561" cy="129663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rPr>
              <a:t>拟议的防御链应能够解决在可能发生</a:t>
            </a:r>
            <a:r>
              <a:rPr lang="en-US" altLang="zh-CN" sz="1800" dirty="0">
                <a:effectLst/>
              </a:rPr>
              <a:t>LRA</a:t>
            </a:r>
            <a:r>
              <a:rPr lang="zh-CN" altLang="en-US" sz="1800" dirty="0">
                <a:effectLst/>
              </a:rPr>
              <a:t>的电力场景中所涉及的内在不确定性，以确定攻击的破坏效果。</a:t>
            </a:r>
            <a:endParaRPr lang="en-US" altLang="zh-CN" sz="1800" dirty="0">
              <a:effectLst/>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rPr>
              <a:t>拟议的防御链应支持动态和灵活的决策，并考虑到现有的网络增强措施。</a:t>
            </a:r>
            <a:r>
              <a:rPr lang="zh-CN" altLang="en-US" dirty="0"/>
              <a:t> </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3FC66D5D-3D06-9D3E-8F10-4AF82B755B62}"/>
              </a:ext>
            </a:extLst>
          </p:cNvPr>
          <p:cNvSpPr txBox="1"/>
          <p:nvPr/>
        </p:nvSpPr>
        <p:spPr>
          <a:xfrm>
            <a:off x="711994" y="2822913"/>
            <a:ext cx="10484644" cy="1712135"/>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dirty="0">
                <a:effectLst/>
              </a:rPr>
              <a:t>提出了一种新的方法来识别多场景</a:t>
            </a:r>
            <a:r>
              <a:rPr lang="en-US" altLang="zh-CN" sz="1800" dirty="0">
                <a:effectLst/>
              </a:rPr>
              <a:t>LRAs</a:t>
            </a:r>
            <a:r>
              <a:rPr lang="zh-CN" altLang="en-US" sz="1800" dirty="0">
                <a:effectLst/>
              </a:rPr>
              <a:t>下最重要的防御链。</a:t>
            </a:r>
            <a:endParaRPr lang="en-US" altLang="zh-CN" sz="1800" dirty="0">
              <a:effectLst/>
            </a:endParaRPr>
          </a:p>
          <a:p>
            <a:pPr marL="285750" indent="-285750">
              <a:lnSpc>
                <a:spcPct val="150000"/>
              </a:lnSpc>
              <a:buFont typeface="Wingdings" panose="05000000000000000000" pitchFamily="2" charset="2"/>
              <a:buChar char="n"/>
            </a:pPr>
            <a:r>
              <a:rPr lang="zh-CN" altLang="en-US" sz="1800" dirty="0">
                <a:effectLst/>
              </a:rPr>
              <a:t>根据问题的独特特征，将识别过程建模为马尔可夫决策过程，然后利用强化学习求解该过程。</a:t>
            </a:r>
            <a:endParaRPr lang="en-US" altLang="zh-CN" sz="1800" dirty="0">
              <a:effectLst/>
            </a:endParaRPr>
          </a:p>
          <a:p>
            <a:pPr marL="285750" indent="-285750">
              <a:lnSpc>
                <a:spcPct val="150000"/>
              </a:lnSpc>
              <a:buFont typeface="Wingdings" panose="05000000000000000000" pitchFamily="2" charset="2"/>
              <a:buChar char="n"/>
            </a:pPr>
            <a:r>
              <a:rPr lang="zh-CN" altLang="en-US" sz="1800" dirty="0">
                <a:effectLst/>
              </a:rPr>
              <a:t>关注</a:t>
            </a:r>
            <a:r>
              <a:rPr lang="en-US" altLang="zh-CN" sz="1800" dirty="0">
                <a:effectLst/>
              </a:rPr>
              <a:t>LRA</a:t>
            </a:r>
            <a:r>
              <a:rPr lang="zh-CN" altLang="en-US" sz="1800" dirty="0">
                <a:effectLst/>
              </a:rPr>
              <a:t>最常见的两个破坏性影响，即运行经济性和安全性。提出了一种交叉更新的</a:t>
            </a:r>
            <a:r>
              <a:rPr lang="en-US" altLang="zh-CN" sz="1800" dirty="0">
                <a:effectLst/>
              </a:rPr>
              <a:t>Q -</a:t>
            </a:r>
            <a:r>
              <a:rPr lang="zh-CN" altLang="en-US" sz="1800" dirty="0">
                <a:effectLst/>
              </a:rPr>
              <a:t>学习策略，以确保识别出的防御链能够同时保护电力系统免受</a:t>
            </a:r>
            <a:r>
              <a:rPr lang="en-US" altLang="zh-CN" sz="1800" dirty="0">
                <a:effectLst/>
              </a:rPr>
              <a:t>LRAs</a:t>
            </a:r>
            <a:r>
              <a:rPr lang="zh-CN" altLang="en-US" sz="1800" dirty="0">
                <a:effectLst/>
              </a:rPr>
              <a:t>的双重破坏影响，而不引入额外的计算负担</a:t>
            </a:r>
            <a:r>
              <a:rPr lang="zh-CN" altLang="en-US" dirty="0"/>
              <a:t> </a:t>
            </a:r>
          </a:p>
        </p:txBody>
      </p:sp>
    </p:spTree>
    <p:extLst>
      <p:ext uri="{BB962C8B-B14F-4D97-AF65-F5344CB8AC3E}">
        <p14:creationId xmlns:p14="http://schemas.microsoft.com/office/powerpoint/2010/main" val="223148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50874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Model</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E2513F2-BFFE-45B6-853E-2D8ACEDCB5C4}"/>
                  </a:ext>
                </a:extLst>
              </p:cNvPr>
              <p:cNvSpPr txBox="1"/>
              <p:nvPr/>
            </p:nvSpPr>
            <p:spPr>
              <a:xfrm>
                <a:off x="495300" y="1187043"/>
                <a:ext cx="11049001" cy="4731039"/>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1800" dirty="0">
                    <a:effectLst/>
                  </a:rPr>
                  <a:t>攻击者向系统测量值注入的攻击向量</a:t>
                </a:r>
                <a14:m>
                  <m:oMath xmlns:m="http://schemas.openxmlformats.org/officeDocument/2006/math">
                    <m:r>
                      <a:rPr lang="en-US" altLang="zh-CN" i="1">
                        <a:latin typeface="Cambria Math" panose="02040503050406030204" pitchFamily="18" charset="0"/>
                      </a:rPr>
                      <m:t>𝑎</m:t>
                    </m:r>
                  </m:oMath>
                </a14:m>
                <a:r>
                  <a:rPr lang="zh-CN" altLang="en-US" sz="1800" dirty="0">
                    <a:effectLst/>
                  </a:rPr>
                  <a:t>可以用一般形式表示为</a:t>
                </a:r>
                <a14:m>
                  <m:oMath xmlns:m="http://schemas.openxmlformats.org/officeDocument/2006/math">
                    <m:r>
                      <a:rPr lang="en-US" altLang="zh-CN" sz="1800" b="0" i="1" smtClean="0">
                        <a:effectLst/>
                        <a:latin typeface="Cambria Math" panose="02040503050406030204" pitchFamily="18" charset="0"/>
                      </a:rPr>
                      <m:t>𝑎</m:t>
                    </m:r>
                    <m:r>
                      <a:rPr lang="en-US" altLang="zh-CN" sz="1800" b="0" i="1" smtClean="0">
                        <a:effectLst/>
                        <a:latin typeface="Cambria Math" panose="02040503050406030204" pitchFamily="18" charset="0"/>
                      </a:rPr>
                      <m:t>=</m:t>
                    </m:r>
                    <m:sSup>
                      <m:sSupPr>
                        <m:ctrlPr>
                          <a:rPr lang="en-US" altLang="zh-CN" sz="1800" b="0" i="1" smtClean="0">
                            <a:effectLst/>
                            <a:latin typeface="Cambria Math" panose="02040503050406030204" pitchFamily="18" charset="0"/>
                          </a:rPr>
                        </m:ctrlPr>
                      </m:sSupPr>
                      <m:e>
                        <m:d>
                          <m:dPr>
                            <m:begChr m:val="["/>
                            <m:endChr m:val="]"/>
                            <m:ctrlPr>
                              <a:rPr lang="en-US" altLang="zh-CN" sz="1800" b="0" i="1" smtClean="0">
                                <a:effectLst/>
                                <a:latin typeface="Cambria Math" panose="02040503050406030204" pitchFamily="18" charset="0"/>
                              </a:rPr>
                            </m:ctrlPr>
                          </m:dPr>
                          <m:e>
                            <m:r>
                              <a:rPr lang="en-US" altLang="zh-CN" sz="1800" b="0" i="1" smtClean="0">
                                <a:effectLst/>
                                <a:latin typeface="Cambria Math" panose="02040503050406030204" pitchFamily="18" charset="0"/>
                                <a:ea typeface="Cambria Math" panose="02040503050406030204" pitchFamily="18" charset="0"/>
                              </a:rPr>
                              <m:t>∆</m:t>
                            </m:r>
                            <m:r>
                              <a:rPr lang="en-US" altLang="zh-CN" sz="1800" b="0" i="1" smtClean="0">
                                <a:effectLst/>
                                <a:latin typeface="Cambria Math" panose="02040503050406030204" pitchFamily="18" charset="0"/>
                                <a:ea typeface="Cambria Math" panose="02040503050406030204" pitchFamily="18" charset="0"/>
                              </a:rPr>
                              <m:t>𝑆</m:t>
                            </m:r>
                            <m:r>
                              <a:rPr lang="en-US" altLang="zh-CN" sz="1800" b="0" i="1" smtClean="0">
                                <a:effectLst/>
                                <a:latin typeface="Cambria Math" panose="02040503050406030204" pitchFamily="18" charset="0"/>
                                <a:ea typeface="Cambria Math" panose="02040503050406030204" pitchFamily="18" charset="0"/>
                              </a:rPr>
                              <m:t>,∆</m:t>
                            </m:r>
                            <m:r>
                              <a:rPr lang="en-US" altLang="zh-CN" sz="1800" b="0" i="1" smtClean="0">
                                <a:effectLst/>
                                <a:latin typeface="Cambria Math" panose="02040503050406030204" pitchFamily="18" charset="0"/>
                                <a:ea typeface="Cambria Math" panose="02040503050406030204" pitchFamily="18" charset="0"/>
                              </a:rPr>
                              <m:t>𝑃</m:t>
                            </m:r>
                          </m:e>
                        </m:d>
                      </m:e>
                      <m:sup>
                        <m:r>
                          <a:rPr lang="en-US" altLang="zh-CN" sz="1800" b="0" i="1" smtClean="0">
                            <a:effectLst/>
                            <a:latin typeface="Cambria Math" panose="02040503050406030204" pitchFamily="18" charset="0"/>
                          </a:rPr>
                          <m:t>𝑇</m:t>
                        </m:r>
                      </m:sup>
                    </m:sSup>
                  </m:oMath>
                </a14:m>
                <a:r>
                  <a:rPr lang="zh-CN" altLang="en-US" sz="1800" dirty="0">
                    <a:effectLst/>
                  </a:rPr>
                  <a:t>，其中</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𝑆</m:t>
                    </m:r>
                  </m:oMath>
                </a14:m>
                <a:r>
                  <a:rPr lang="zh-CN" altLang="en-US" sz="1800" dirty="0">
                    <a:effectLst/>
                  </a:rPr>
                  <a:t>和</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zh-CN" altLang="en-US" i="1">
                        <a:latin typeface="Cambria Math" panose="02040503050406030204" pitchFamily="18" charset="0"/>
                        <a:ea typeface="Cambria Math" panose="02040503050406030204" pitchFamily="18" charset="0"/>
                      </a:rPr>
                      <m:t>分别</m:t>
                    </m:r>
                  </m:oMath>
                </a14:m>
                <a:r>
                  <a:rPr lang="zh-CN" altLang="en-US" sz="1800" dirty="0">
                    <a:effectLst/>
                  </a:rPr>
                  <a:t>表示假负载和支路功率测量注入的向量。</a:t>
                </a:r>
                <a:endParaRPr lang="en-US" altLang="zh-CN" sz="1800" dirty="0">
                  <a:effectLst/>
                </a:endParaRPr>
              </a:p>
              <a:p>
                <a:pPr marL="342900" indent="-342900">
                  <a:lnSpc>
                    <a:spcPct val="150000"/>
                  </a:lnSpc>
                  <a:buFont typeface="Wingdings" panose="05000000000000000000" pitchFamily="2" charset="2"/>
                  <a:buChar char="p"/>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𝑆</m:t>
                    </m:r>
                  </m:oMath>
                </a14:m>
                <a:r>
                  <a:rPr lang="zh-CN" altLang="en-US" sz="1800" dirty="0">
                    <a:effectLst/>
                  </a:rPr>
                  <a:t>和</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oMath>
                </a14:m>
                <a:r>
                  <a:rPr lang="zh-CN" altLang="en-US" sz="1800" dirty="0">
                    <a:effectLst/>
                  </a:rPr>
                  <a:t>的协同操作满足基本的潮流方程</a:t>
                </a:r>
                <a:endParaRPr lang="en-US" altLang="zh-CN" sz="1800" dirty="0">
                  <a:effectLst/>
                </a:endParaRPr>
              </a:p>
              <a:p>
                <a:pPr>
                  <a:lnSpc>
                    <a:spcPct val="150000"/>
                  </a:lnSpc>
                </a:pPr>
                <a14:m>
                  <m:oMathPara xmlns:m="http://schemas.openxmlformats.org/officeDocument/2006/math">
                    <m:oMathParaPr>
                      <m:jc m:val="center"/>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𝑆𝐹</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oMath>
                  </m:oMathPara>
                </a14:m>
                <a:endParaRPr lang="en-US" altLang="zh-CN" sz="1800" dirty="0">
                  <a:effectLst/>
                </a:endParaRPr>
              </a:p>
              <a:p>
                <a:pPr>
                  <a:lnSpc>
                    <a:spcPct val="150000"/>
                  </a:lnSpc>
                </a:pPr>
                <a:r>
                  <a:rPr lang="zh-CN" altLang="en-US" sz="1800" dirty="0">
                    <a:effectLst/>
                    <a:latin typeface="Times New Roman" panose="02020603050405020304" pitchFamily="18" charset="0"/>
                    <a:cs typeface="Times New Roman" panose="02020603050405020304" pitchFamily="18" charset="0"/>
                  </a:rPr>
                  <a:t>其中</a:t>
                </a:r>
                <a:r>
                  <a:rPr lang="en-US" altLang="zh-CN" sz="1800" dirty="0">
                    <a:effectLst/>
                    <a:latin typeface="Times New Roman" panose="02020603050405020304" pitchFamily="18" charset="0"/>
                    <a:cs typeface="Times New Roman" panose="02020603050405020304" pitchFamily="18" charset="0"/>
                  </a:rPr>
                  <a:t>SF</a:t>
                </a:r>
                <a:r>
                  <a:rPr lang="zh-CN" altLang="en-US" sz="1800" dirty="0">
                    <a:effectLst/>
                    <a:latin typeface="Times New Roman" panose="02020603050405020304" pitchFamily="18" charset="0"/>
                    <a:cs typeface="Times New Roman" panose="02020603050405020304" pitchFamily="18" charset="0"/>
                  </a:rPr>
                  <a:t>为移动因子矩阵，</a:t>
                </a:r>
                <a:r>
                  <a:rPr lang="en-US" altLang="zh-CN" sz="1800" dirty="0">
                    <a:effectLst/>
                    <a:latin typeface="Times New Roman" panose="02020603050405020304" pitchFamily="18" charset="0"/>
                    <a:cs typeface="Times New Roman" panose="02020603050405020304" pitchFamily="18" charset="0"/>
                  </a:rPr>
                  <a:t>KD</a:t>
                </a:r>
                <a:r>
                  <a:rPr lang="zh-CN" altLang="en-US" sz="1800" dirty="0">
                    <a:effectLst/>
                    <a:latin typeface="Times New Roman" panose="02020603050405020304" pitchFamily="18" charset="0"/>
                    <a:cs typeface="Times New Roman" panose="02020603050405020304" pitchFamily="18" charset="0"/>
                  </a:rPr>
                  <a:t>为荷载关联矩阵。</a:t>
                </a:r>
                <a:r>
                  <a:rPr lang="en-US" altLang="zh-CN" sz="1800" dirty="0">
                    <a:effectLst/>
                    <a:latin typeface="Times New Roman" panose="02020603050405020304" pitchFamily="18" charset="0"/>
                    <a:cs typeface="Times New Roman" panose="02020603050405020304" pitchFamily="18" charset="0"/>
                  </a:rPr>
                  <a:t>SF</a:t>
                </a:r>
                <a:r>
                  <a:rPr lang="zh-CN" altLang="en-US" sz="1800" dirty="0">
                    <a:effectLst/>
                    <a:latin typeface="Times New Roman" panose="02020603050405020304" pitchFamily="18" charset="0"/>
                    <a:cs typeface="Times New Roman" panose="02020603050405020304" pitchFamily="18" charset="0"/>
                  </a:rPr>
                  <a:t>和</a:t>
                </a:r>
                <a:r>
                  <a:rPr lang="en-US" altLang="zh-CN" sz="1800" dirty="0">
                    <a:effectLst/>
                    <a:latin typeface="Times New Roman" panose="02020603050405020304" pitchFamily="18" charset="0"/>
                    <a:cs typeface="Times New Roman" panose="02020603050405020304" pitchFamily="18" charset="0"/>
                  </a:rPr>
                  <a:t>KD</a:t>
                </a:r>
                <a:r>
                  <a:rPr lang="zh-CN" altLang="en-US" sz="1800" dirty="0">
                    <a:effectLst/>
                    <a:latin typeface="Times New Roman" panose="02020603050405020304" pitchFamily="18" charset="0"/>
                    <a:cs typeface="Times New Roman" panose="02020603050405020304" pitchFamily="18" charset="0"/>
                  </a:rPr>
                  <a:t>都可以从雅可比矩阵</a:t>
                </a:r>
                <a:r>
                  <a:rPr lang="en-US" altLang="zh-CN" sz="1800" dirty="0">
                    <a:effectLst/>
                    <a:latin typeface="Times New Roman" panose="02020603050405020304" pitchFamily="18" charset="0"/>
                    <a:cs typeface="Times New Roman" panose="02020603050405020304" pitchFamily="18" charset="0"/>
                  </a:rPr>
                  <a:t>H</a:t>
                </a:r>
                <a:r>
                  <a:rPr lang="zh-CN" altLang="en-US" sz="1800" dirty="0">
                    <a:effectLst/>
                    <a:latin typeface="Times New Roman" panose="02020603050405020304" pitchFamily="18" charset="0"/>
                    <a:cs typeface="Times New Roman" panose="02020603050405020304" pitchFamily="18" charset="0"/>
                  </a:rPr>
                  <a:t>中得到。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𝑆</m:t>
                    </m:r>
                  </m:oMath>
                </a14:m>
                <a:r>
                  <a:rPr lang="zh-CN" altLang="en-US" sz="1800" dirty="0">
                    <a:effectLst/>
                    <a:latin typeface="Times New Roman" panose="02020603050405020304" pitchFamily="18" charset="0"/>
                    <a:cs typeface="Times New Roman" panose="02020603050405020304" pitchFamily="18" charset="0"/>
                  </a:rPr>
                  <a:t>需要满足</a:t>
                </a:r>
                <a:endParaRPr lang="en-US" altLang="zh-CN" sz="1800" dirty="0">
                  <a:effectLst/>
                  <a:latin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
                    </m:oMathParaPr>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m:t>
                          </m:r>
                        </m:e>
                        <m:sup>
                          <m:r>
                            <a:rPr lang="en-US" altLang="zh-CN" b="0" i="1" smtClean="0">
                              <a:latin typeface="Cambria Math" panose="02040503050406030204" pitchFamily="18" charset="0"/>
                              <a:ea typeface="Cambria Math" panose="02040503050406030204" pitchFamily="18" charset="0"/>
                            </a:rPr>
                            <m:t>𝑇</m:t>
                          </m:r>
                        </m:sup>
                      </m:sSup>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𝑆</m:t>
                      </m:r>
                      <m:r>
                        <a:rPr lang="en-US" altLang="zh-CN" i="1" smtClean="0">
                          <a:latin typeface="Cambria Math" panose="02040503050406030204" pitchFamily="18" charset="0"/>
                          <a:ea typeface="Cambria Math" panose="02040503050406030204" pitchFamily="18" charset="0"/>
                        </a:rPr>
                        <m:t>=0</m:t>
                      </m:r>
                    </m:oMath>
                  </m:oMathPara>
                </a14:m>
                <a:endParaRPr lang="en-US" altLang="zh-CN" sz="1800" dirty="0">
                  <a:effectLst/>
                </a:endParaRPr>
              </a:p>
              <a:p>
                <a:pPr>
                  <a:lnSpc>
                    <a:spcPct val="150000"/>
                  </a:lnSpc>
                </a:pPr>
                <a:r>
                  <a:rPr lang="zh-CN" altLang="en-US" sz="1800" dirty="0">
                    <a:effectLst/>
                  </a:rPr>
                  <a:t>即注入到所有负载总线的虚假负载测量的总和等于零，以确保攻击发生后系统总负载保持不变，以隐藏攻击不被检测到</a:t>
                </a:r>
                <a:endParaRPr lang="en-US" altLang="zh-CN" sz="1800" dirty="0">
                  <a:effectLst/>
                </a:endParaRPr>
              </a:p>
              <a:p>
                <a:pPr>
                  <a:lnSpc>
                    <a:spcPct val="150000"/>
                  </a:lnSpc>
                </a:pPr>
                <a:r>
                  <a:rPr lang="zh-CN" altLang="en-US" sz="1800" dirty="0">
                    <a:effectLst/>
                  </a:rPr>
                  <a:t>同时，在负载总线</a:t>
                </a:r>
                <a:r>
                  <a:rPr lang="en-US" altLang="zh-CN" sz="1800" dirty="0" err="1">
                    <a:effectLst/>
                  </a:rPr>
                  <a:t>Bj</a:t>
                </a:r>
                <a:r>
                  <a:rPr lang="zh-CN" altLang="en-US" sz="1800" dirty="0">
                    <a:effectLst/>
                  </a:rPr>
                  <a:t>处伪造的注入应保持在其正常值</a:t>
                </a:r>
                <a:r>
                  <a:rPr lang="en-US" altLang="zh-CN" sz="1800" dirty="0">
                    <a:effectLst/>
                  </a:rPr>
                  <a:t>S (</a:t>
                </a:r>
                <a:r>
                  <a:rPr lang="en-US" altLang="zh-CN" sz="1800" dirty="0" err="1">
                    <a:effectLst/>
                  </a:rPr>
                  <a:t>Bj</a:t>
                </a:r>
                <a:r>
                  <a:rPr lang="en-US" altLang="zh-CN" sz="1800" dirty="0">
                    <a:effectLst/>
                  </a:rPr>
                  <a:t>)</a:t>
                </a:r>
                <a:r>
                  <a:rPr lang="zh-CN" altLang="en-US" sz="1800" dirty="0">
                    <a:effectLst/>
                  </a:rPr>
                  <a:t>的合理范围内，以免引起系统操作员的注意，约束为</a:t>
                </a:r>
                <a:endParaRPr lang="en-US" altLang="zh-CN" sz="1800" dirty="0">
                  <a:effectLst/>
                </a:endParaRPr>
              </a:p>
              <a:p>
                <a:pPr algn="ctr">
                  <a:lnSpc>
                    <a:spcPct val="150000"/>
                  </a:lnSpc>
                </a:pPr>
                <a14:m>
                  <m:oMathPara xmlns:m="http://schemas.openxmlformats.org/officeDocument/2006/math">
                    <m:oMathParaPr>
                      <m:jc m:val="center"/>
                    </m:oMathParaPr>
                    <m:oMath xmlns:m="http://schemas.openxmlformats.org/officeDocument/2006/math">
                      <m:r>
                        <a:rPr lang="en-US" altLang="zh-CN" sz="1800" i="1" smtClean="0">
                          <a:effectLst/>
                          <a:latin typeface="Cambria Math" panose="02040503050406030204" pitchFamily="18" charset="0"/>
                          <a:ea typeface="Cambria Math" panose="02040503050406030204" pitchFamily="18" charset="0"/>
                        </a:rPr>
                        <m:t>−</m:t>
                      </m:r>
                      <m:r>
                        <a:rPr lang="zh-CN" altLang="en-US" sz="1800" i="1" smtClean="0">
                          <a:effectLst/>
                          <a:latin typeface="Cambria Math" panose="02040503050406030204" pitchFamily="18" charset="0"/>
                          <a:ea typeface="Cambria Math" panose="02040503050406030204" pitchFamily="18" charset="0"/>
                        </a:rPr>
                        <m:t>𝜏</m:t>
                      </m:r>
                      <m:r>
                        <a:rPr lang="en-US" altLang="zh-CN" sz="1800" b="0" i="1" smtClean="0">
                          <a:effectLst/>
                          <a:latin typeface="Cambria Math" panose="02040503050406030204" pitchFamily="18" charset="0"/>
                          <a:ea typeface="Cambria Math" panose="02040503050406030204" pitchFamily="18" charset="0"/>
                        </a:rPr>
                        <m:t>𝑆</m:t>
                      </m:r>
                      <m:d>
                        <m:dPr>
                          <m:ctrlPr>
                            <a:rPr lang="en-US" altLang="zh-CN" sz="1800" b="0" i="1" smtClean="0">
                              <a:effectLst/>
                              <a:latin typeface="Cambria Math" panose="02040503050406030204" pitchFamily="18" charset="0"/>
                              <a:ea typeface="Cambria Math" panose="02040503050406030204" pitchFamily="18" charset="0"/>
                            </a:rPr>
                          </m:ctrlPr>
                        </m:dPr>
                        <m:e>
                          <m:sSub>
                            <m:sSubPr>
                              <m:ctrlPr>
                                <a:rPr lang="en-US" altLang="zh-CN" sz="1800" b="0" i="1" smtClean="0">
                                  <a:effectLst/>
                                  <a:latin typeface="Cambria Math" panose="02040503050406030204" pitchFamily="18" charset="0"/>
                                  <a:ea typeface="Cambria Math" panose="02040503050406030204" pitchFamily="18" charset="0"/>
                                </a:rPr>
                              </m:ctrlPr>
                            </m:sSubPr>
                            <m:e>
                              <m:r>
                                <a:rPr lang="en-US" altLang="zh-CN" sz="1800" b="0" i="1" smtClean="0">
                                  <a:effectLst/>
                                  <a:latin typeface="Cambria Math" panose="02040503050406030204" pitchFamily="18" charset="0"/>
                                  <a:ea typeface="Cambria Math" panose="02040503050406030204" pitchFamily="18" charset="0"/>
                                </a:rPr>
                                <m:t>𝐵</m:t>
                              </m:r>
                            </m:e>
                            <m:sub>
                              <m:r>
                                <m:rPr>
                                  <m:sty m:val="p"/>
                                </m:rPr>
                                <a:rPr lang="en-US" altLang="zh-CN" i="1">
                                  <a:latin typeface="Cambria Math" panose="02040503050406030204" pitchFamily="18" charset="0"/>
                                  <a:ea typeface="Cambria Math" panose="02040503050406030204" pitchFamily="18" charset="0"/>
                                </a:rPr>
                                <m:t>j</m:t>
                              </m:r>
                            </m:sub>
                          </m:sSub>
                        </m:e>
                      </m:d>
                      <m:r>
                        <a:rPr lang="en-US" altLang="zh-CN" sz="1800" b="0" i="1" smtClean="0">
                          <a:effectLst/>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𝑆</m:t>
                      </m:r>
                      <m:d>
                        <m:dPr>
                          <m:ctrlPr>
                            <a:rPr lang="en-US" altLang="zh-CN"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𝐵</m:t>
                              </m:r>
                            </m:e>
                            <m:sub>
                              <m:r>
                                <m:rPr>
                                  <m:sty m:val="p"/>
                                </m:rPr>
                                <a:rPr lang="en-US" altLang="zh-CN" i="1">
                                  <a:latin typeface="Cambria Math" panose="02040503050406030204" pitchFamily="18" charset="0"/>
                                  <a:ea typeface="Cambria Math" panose="02040503050406030204" pitchFamily="18" charset="0"/>
                                </a:rPr>
                                <m:t>j</m:t>
                              </m:r>
                            </m:sub>
                          </m:sSub>
                        </m:e>
                      </m:d>
                      <m:r>
                        <a:rPr lang="en-US" altLang="zh-CN"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𝜏</m:t>
                      </m:r>
                      <m:r>
                        <a:rPr lang="en-US" altLang="zh-CN" i="1">
                          <a:latin typeface="Cambria Math" panose="02040503050406030204" pitchFamily="18" charset="0"/>
                          <a:ea typeface="Cambria Math" panose="02040503050406030204" pitchFamily="18" charset="0"/>
                        </a:rPr>
                        <m:t>𝑆</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𝐵</m:t>
                              </m:r>
                            </m:e>
                            <m:sub>
                              <m:r>
                                <m:rPr>
                                  <m:sty m:val="p"/>
                                </m:rPr>
                                <a:rPr lang="en-US" altLang="zh-CN" i="1">
                                  <a:latin typeface="Cambria Math" panose="02040503050406030204" pitchFamily="18" charset="0"/>
                                  <a:ea typeface="Cambria Math" panose="02040503050406030204" pitchFamily="18" charset="0"/>
                                </a:rPr>
                                <m:t>j</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𝐵</m:t>
                          </m:r>
                        </m:e>
                        <m:sub>
                          <m:r>
                            <m:rPr>
                              <m:sty m:val="p"/>
                            </m:rPr>
                            <a:rPr lang="en-US" altLang="zh-CN" i="1">
                              <a:latin typeface="Cambria Math" panose="02040503050406030204" pitchFamily="18" charset="0"/>
                              <a:ea typeface="Cambria Math" panose="02040503050406030204" pitchFamily="18" charset="0"/>
                            </a:rPr>
                            <m:t>j</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oMath>
                  </m:oMathPara>
                </a14:m>
                <a:endParaRPr lang="en-US" altLang="zh-CN" sz="1800" dirty="0">
                  <a:effectLst/>
                </a:endParaRPr>
              </a:p>
            </p:txBody>
          </p:sp>
        </mc:Choice>
        <mc:Fallback xmlns="">
          <p:sp>
            <p:nvSpPr>
              <p:cNvPr id="15" name="文本框 14">
                <a:extLst>
                  <a:ext uri="{FF2B5EF4-FFF2-40B4-BE49-F238E27FC236}">
                    <a16:creationId xmlns:a16="http://schemas.microsoft.com/office/drawing/2014/main" id="{EE2513F2-BFFE-45B6-853E-2D8ACEDCB5C4}"/>
                  </a:ext>
                </a:extLst>
              </p:cNvPr>
              <p:cNvSpPr txBox="1">
                <a:spLocks noRot="1" noChangeAspect="1" noMove="1" noResize="1" noEditPoints="1" noAdjustHandles="1" noChangeArrowheads="1" noChangeShapeType="1" noTextEdit="1"/>
              </p:cNvSpPr>
              <p:nvPr/>
            </p:nvSpPr>
            <p:spPr>
              <a:xfrm>
                <a:off x="495300" y="1187043"/>
                <a:ext cx="11049001" cy="4731039"/>
              </a:xfrm>
              <a:prstGeom prst="rect">
                <a:avLst/>
              </a:prstGeom>
              <a:blipFill>
                <a:blip r:embed="rId4"/>
                <a:stretch>
                  <a:fillRect l="-441" r="-22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F78D550-C987-3547-6815-956762376B7E}"/>
              </a:ext>
            </a:extLst>
          </p:cNvPr>
          <p:cNvSpPr txBox="1"/>
          <p:nvPr/>
        </p:nvSpPr>
        <p:spPr>
          <a:xfrm>
            <a:off x="557212" y="799844"/>
            <a:ext cx="6129336" cy="461665"/>
          </a:xfrm>
          <a:prstGeom prst="rect">
            <a:avLst/>
          </a:prstGeom>
          <a:noFill/>
        </p:spPr>
        <p:txBody>
          <a:bodyPr wrap="square">
            <a:spAutoFit/>
          </a:bodyPr>
          <a:lstStyle/>
          <a:p>
            <a:r>
              <a:rPr lang="en-US" altLang="zh-CN" sz="2400" b="1" dirty="0">
                <a:solidFill>
                  <a:srgbClr val="5B9BD5">
                    <a:lumMod val="75000"/>
                  </a:srgbClr>
                </a:solidFill>
                <a:latin typeface="微软雅黑" panose="020B0503020204020204" pitchFamily="34" charset="-122"/>
                <a:ea typeface="微软雅黑" panose="020B0503020204020204" pitchFamily="34" charset="-122"/>
              </a:rPr>
              <a:t>LRA</a:t>
            </a:r>
            <a:r>
              <a:rPr lang="zh-CN" altLang="en-US" sz="2400" b="1" dirty="0">
                <a:solidFill>
                  <a:srgbClr val="5B9BD5">
                    <a:lumMod val="75000"/>
                  </a:srgbClr>
                </a:solidFill>
                <a:latin typeface="微软雅黑" panose="020B0503020204020204" pitchFamily="34" charset="-122"/>
                <a:ea typeface="微软雅黑" panose="020B0503020204020204" pitchFamily="34" charset="-122"/>
              </a:rPr>
              <a:t> </a:t>
            </a:r>
            <a:r>
              <a:rPr lang="en-US" altLang="zh-CN" sz="2400" b="1" dirty="0">
                <a:solidFill>
                  <a:srgbClr val="5B9BD5">
                    <a:lumMod val="75000"/>
                  </a:srgbClr>
                </a:solidFill>
                <a:latin typeface="微软雅黑" panose="020B0503020204020204" pitchFamily="34" charset="-122"/>
                <a:ea typeface="微软雅黑" panose="020B0503020204020204" pitchFamily="34" charset="-122"/>
              </a:rPr>
              <a:t>Modeling</a:t>
            </a:r>
            <a:endParaRPr lang="zh-CN" altLang="en-US" sz="2400" b="1" dirty="0">
              <a:solidFill>
                <a:srgbClr val="5B9BD5">
                  <a:lumMod val="7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9990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50874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Model</a:t>
            </a:r>
          </a:p>
        </p:txBody>
      </p:sp>
      <p:sp>
        <p:nvSpPr>
          <p:cNvPr id="15" name="文本框 14">
            <a:extLst>
              <a:ext uri="{FF2B5EF4-FFF2-40B4-BE49-F238E27FC236}">
                <a16:creationId xmlns:a16="http://schemas.microsoft.com/office/drawing/2014/main" id="{EE2513F2-BFFE-45B6-853E-2D8ACEDCB5C4}"/>
              </a:ext>
            </a:extLst>
          </p:cNvPr>
          <p:cNvSpPr txBox="1"/>
          <p:nvPr/>
        </p:nvSpPr>
        <p:spPr>
          <a:xfrm>
            <a:off x="557212" y="1815518"/>
            <a:ext cx="11049001" cy="881139"/>
          </a:xfrm>
          <a:prstGeom prst="rect">
            <a:avLst/>
          </a:prstGeom>
          <a:noFill/>
        </p:spPr>
        <p:txBody>
          <a:bodyPr wrap="square">
            <a:spAutoFit/>
          </a:bodyPr>
          <a:lstStyle/>
          <a:p>
            <a:pPr lvl="0">
              <a:lnSpc>
                <a:spcPct val="150000"/>
              </a:lnSpc>
            </a:pPr>
            <a:r>
              <a:rPr lang="zh-CN" altLang="en-US" dirty="0"/>
              <a:t>攻击者的目标是在控制中心实施基于受污染系统测量值的</a:t>
            </a:r>
            <a:r>
              <a:rPr lang="en-US" altLang="zh-CN" dirty="0"/>
              <a:t>SCED</a:t>
            </a:r>
            <a:r>
              <a:rPr lang="zh-CN" altLang="en-US" dirty="0"/>
              <a:t>解决方案后，构造一个攻击向量</a:t>
            </a:r>
            <a:r>
              <a:rPr lang="en-US" altLang="zh-CN" dirty="0"/>
              <a:t>a</a:t>
            </a:r>
            <a:r>
              <a:rPr lang="zh-CN" altLang="en-US" dirty="0"/>
              <a:t>，以误导系统操作者</a:t>
            </a:r>
            <a:r>
              <a:rPr lang="en-US" altLang="zh-CN" dirty="0"/>
              <a:t>(</a:t>
            </a:r>
            <a:r>
              <a:rPr lang="zh-CN" altLang="en-US" dirty="0"/>
              <a:t>即防御者</a:t>
            </a:r>
            <a:r>
              <a:rPr lang="en-US" altLang="zh-CN" dirty="0"/>
              <a:t>)</a:t>
            </a:r>
            <a:r>
              <a:rPr lang="zh-CN" altLang="en-US" dirty="0"/>
              <a:t>，并对系统的运行造成最大干扰</a:t>
            </a:r>
            <a:r>
              <a:rPr lang="en-US" altLang="zh-CN" dirty="0"/>
              <a:t>:</a:t>
            </a:r>
            <a:r>
              <a:rPr lang="zh-CN" altLang="en-US" dirty="0"/>
              <a:t> </a:t>
            </a:r>
            <a:endParaRPr lang="en-US" altLang="zh-CN" dirty="0">
              <a:solidFill>
                <a:prstClr val="black"/>
              </a:solidFill>
              <a:latin typeface="等线"/>
              <a:ea typeface="等线" panose="02010600030101010101" pitchFamily="2" charset="-122"/>
            </a:endParaRPr>
          </a:p>
        </p:txBody>
      </p:sp>
      <p:sp>
        <p:nvSpPr>
          <p:cNvPr id="9" name="文本框 8">
            <a:extLst>
              <a:ext uri="{FF2B5EF4-FFF2-40B4-BE49-F238E27FC236}">
                <a16:creationId xmlns:a16="http://schemas.microsoft.com/office/drawing/2014/main" id="{7F78D550-C987-3547-6815-956762376B7E}"/>
              </a:ext>
            </a:extLst>
          </p:cNvPr>
          <p:cNvSpPr txBox="1"/>
          <p:nvPr/>
        </p:nvSpPr>
        <p:spPr>
          <a:xfrm>
            <a:off x="557212" y="1069296"/>
            <a:ext cx="612933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LRA</a:t>
            </a:r>
            <a:r>
              <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Modeling</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0BE80B3-1DB8-B716-9919-E897C9061B52}"/>
                  </a:ext>
                </a:extLst>
              </p:cNvPr>
              <p:cNvSpPr txBox="1"/>
              <p:nvPr/>
            </p:nvSpPr>
            <p:spPr>
              <a:xfrm>
                <a:off x="3860006" y="3020321"/>
                <a:ext cx="6129336" cy="380104"/>
              </a:xfrm>
              <a:prstGeom prst="rect">
                <a:avLst/>
              </a:prstGeom>
              <a:noFill/>
            </p:spPr>
            <p:txBody>
              <a:bodyPr wrap="square">
                <a:spAutoFit/>
              </a:bodyPr>
              <a:lstStyle/>
              <a:p>
                <a14:m>
                  <m:oMath xmlns:m="http://schemas.openxmlformats.org/officeDocument/2006/math">
                    <m:sPre>
                      <m:sPrePr>
                        <m:ctrlPr>
                          <a:rPr lang="en-US" altLang="zh-CN" sz="1800" i="1" smtClean="0">
                            <a:effectLst/>
                            <a:latin typeface="Cambria Math" panose="02040503050406030204" pitchFamily="18" charset="0"/>
                          </a:rPr>
                        </m:ctrlPr>
                      </m:sPrePr>
                      <m:sub>
                        <m:r>
                          <a:rPr lang="en-US" altLang="zh-CN" sz="1800" i="1" smtClean="0">
                            <a:effectLst/>
                            <a:latin typeface="Cambria Math" panose="02040503050406030204" pitchFamily="18" charset="0"/>
                            <a:ea typeface="Cambria Math" panose="02040503050406030204" pitchFamily="18" charset="0"/>
                          </a:rPr>
                          <m:t>∆</m:t>
                        </m:r>
                        <m:r>
                          <a:rPr lang="en-US" altLang="zh-CN" sz="1800" b="0" i="1" smtClean="0">
                            <a:effectLst/>
                            <a:latin typeface="Cambria Math" panose="02040503050406030204" pitchFamily="18" charset="0"/>
                            <a:ea typeface="Cambria Math" panose="02040503050406030204" pitchFamily="18" charset="0"/>
                          </a:rPr>
                          <m:t>𝑆</m:t>
                        </m:r>
                      </m:sub>
                      <m:sup>
                        <m:r>
                          <a:rPr lang="en-US" altLang="zh-CN" b="0" i="1" smtClean="0">
                            <a:latin typeface="Cambria Math" panose="02040503050406030204" pitchFamily="18" charset="0"/>
                          </a:rPr>
                          <m:t>𝑚𝑎𝑥</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𝑅</m:t>
                        </m:r>
                        <m:r>
                          <a:rPr lang="en-US" altLang="zh-CN" b="0" i="1" smtClean="0">
                            <a:latin typeface="Cambria Math" panose="02040503050406030204" pitchFamily="18" charset="0"/>
                          </a:rPr>
                          <m:t>+</m:t>
                        </m:r>
                      </m:e>
                    </m:sPre>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𝑐</m:t>
                        </m:r>
                      </m:e>
                      <m:sub>
                        <m:r>
                          <a:rPr lang="en-US" altLang="zh-CN" b="0" i="1" smtClean="0">
                            <a:latin typeface="Cambria Math" panose="02040503050406030204" pitchFamily="18" charset="0"/>
                          </a:rPr>
                          <m:t>𝐷</m:t>
                        </m:r>
                      </m:sub>
                      <m:sup>
                        <m:r>
                          <a:rPr lang="en-US" altLang="zh-CN" i="1">
                            <a:latin typeface="Cambria Math" panose="02040503050406030204" pitchFamily="18" charset="0"/>
                          </a:rPr>
                          <m:t>𝑇</m:t>
                        </m:r>
                      </m:sup>
                    </m:sSubSup>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i="1" smtClean="0">
                            <a:latin typeface="Cambria Math" panose="02040503050406030204" pitchFamily="18" charset="0"/>
                            <a:ea typeface="Cambria Math" panose="02040503050406030204" pitchFamily="18" charset="0"/>
                          </a:rPr>
                          <m:t>∗</m:t>
                        </m:r>
                      </m:sup>
                    </m:sSup>
                  </m:oMath>
                </a14:m>
                <a:endParaRPr lang="zh-CN" altLang="en-US" dirty="0"/>
              </a:p>
            </p:txBody>
          </p:sp>
        </mc:Choice>
        <mc:Fallback xmlns="">
          <p:sp>
            <p:nvSpPr>
              <p:cNvPr id="2" name="文本框 1">
                <a:extLst>
                  <a:ext uri="{FF2B5EF4-FFF2-40B4-BE49-F238E27FC236}">
                    <a16:creationId xmlns:a16="http://schemas.microsoft.com/office/drawing/2014/main" id="{E0BE80B3-1DB8-B716-9919-E897C9061B52}"/>
                  </a:ext>
                </a:extLst>
              </p:cNvPr>
              <p:cNvSpPr txBox="1">
                <a:spLocks noRot="1" noChangeAspect="1" noMove="1" noResize="1" noEditPoints="1" noAdjustHandles="1" noChangeArrowheads="1" noChangeShapeType="1" noTextEdit="1"/>
              </p:cNvSpPr>
              <p:nvPr/>
            </p:nvSpPr>
            <p:spPr>
              <a:xfrm>
                <a:off x="3860006" y="3020321"/>
                <a:ext cx="6129336" cy="380104"/>
              </a:xfrm>
              <a:prstGeom prst="rect">
                <a:avLst/>
              </a:prstGeom>
              <a:blipFill>
                <a:blip r:embed="rId4"/>
                <a:stretch>
                  <a:fillRect b="-1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14702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20421</TotalTime>
  <Words>3983</Words>
  <Application>Microsoft Office PowerPoint</Application>
  <PresentationFormat>宽屏</PresentationFormat>
  <Paragraphs>195</Paragraphs>
  <Slides>29</Slides>
  <Notes>28</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29</vt:i4>
      </vt:variant>
    </vt:vector>
  </HeadingPairs>
  <TitlesOfParts>
    <vt:vector size="41" baseType="lpstr">
      <vt:lpstr>Microsoft YaHei Regular</vt:lpstr>
      <vt:lpstr>SkolarSansLatnWeb</vt:lpstr>
      <vt:lpstr>unset</vt:lpstr>
      <vt:lpstr>等线</vt:lpstr>
      <vt:lpstr>等线 Light</vt:lpstr>
      <vt:lpstr>微软雅黑</vt:lpstr>
      <vt:lpstr>Arial</vt:lpstr>
      <vt:lpstr>Cambria Math</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 Guevara</dc:creator>
  <cp:lastModifiedBy>yu wang</cp:lastModifiedBy>
  <cp:revision>135</cp:revision>
  <dcterms:created xsi:type="dcterms:W3CDTF">2019-11-26T01:34:00Z</dcterms:created>
  <dcterms:modified xsi:type="dcterms:W3CDTF">2022-09-30T14:15:41Z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ICV">
    <vt:lpwstr>CB84DCD28CFB4BBDBFC1F5982F5EAF42</vt:lpwstr>
  </property>
</Properties>
</file>